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2" r:id="rId1"/>
  </p:sldMasterIdLst>
  <p:notesMasterIdLst>
    <p:notesMasterId r:id="rId56"/>
  </p:notesMasterIdLst>
  <p:handoutMasterIdLst>
    <p:handoutMasterId r:id="rId57"/>
  </p:handoutMasterIdLst>
  <p:sldIdLst>
    <p:sldId id="339" r:id="rId2"/>
    <p:sldId id="276" r:id="rId3"/>
    <p:sldId id="265" r:id="rId4"/>
    <p:sldId id="267" r:id="rId5"/>
    <p:sldId id="271" r:id="rId6"/>
    <p:sldId id="272" r:id="rId7"/>
    <p:sldId id="266" r:id="rId8"/>
    <p:sldId id="273" r:id="rId9"/>
    <p:sldId id="277" r:id="rId10"/>
    <p:sldId id="274" r:id="rId11"/>
    <p:sldId id="278" r:id="rId12"/>
    <p:sldId id="379" r:id="rId13"/>
    <p:sldId id="345" r:id="rId14"/>
    <p:sldId id="355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81" r:id="rId26"/>
    <p:sldId id="350" r:id="rId27"/>
    <p:sldId id="378" r:id="rId28"/>
    <p:sldId id="377" r:id="rId29"/>
    <p:sldId id="376" r:id="rId30"/>
    <p:sldId id="374" r:id="rId31"/>
    <p:sldId id="375" r:id="rId32"/>
    <p:sldId id="373" r:id="rId33"/>
    <p:sldId id="367" r:id="rId34"/>
    <p:sldId id="323" r:id="rId35"/>
    <p:sldId id="372" r:id="rId36"/>
    <p:sldId id="324" r:id="rId37"/>
    <p:sldId id="382" r:id="rId38"/>
    <p:sldId id="352" r:id="rId39"/>
    <p:sldId id="326" r:id="rId40"/>
    <p:sldId id="327" r:id="rId41"/>
    <p:sldId id="394" r:id="rId42"/>
    <p:sldId id="361" r:id="rId43"/>
    <p:sldId id="329" r:id="rId44"/>
    <p:sldId id="335" r:id="rId45"/>
    <p:sldId id="384" r:id="rId46"/>
    <p:sldId id="383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</p:sldIdLst>
  <p:sldSz cx="9144000" cy="6858000" type="screen4x3"/>
  <p:notesSz cx="6854825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clrMru>
    <a:srgbClr val="5A5A5A"/>
    <a:srgbClr val="C41508"/>
    <a:srgbClr val="FFCC66"/>
    <a:srgbClr val="FFFF00"/>
    <a:srgbClr val="FEBCC4"/>
    <a:srgbClr val="FEA8B2"/>
    <a:srgbClr val="FE8E9B"/>
    <a:srgbClr val="F62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 autoAdjust="0"/>
    <p:restoredTop sz="94673"/>
  </p:normalViewPr>
  <p:slideViewPr>
    <p:cSldViewPr>
      <p:cViewPr varScale="1">
        <p:scale>
          <a:sx n="107" d="100"/>
          <a:sy n="107" d="100"/>
        </p:scale>
        <p:origin x="16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021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71E8D5-2A7C-564A-9966-3454D18E6D01}" type="datetimeFigureOut">
              <a:rPr lang="en-US"/>
              <a:pPr>
                <a:defRPr/>
              </a:pPr>
              <a:t>8/25/24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021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025" y="8628063"/>
            <a:ext cx="297021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7083E5-CD6C-0847-952A-EE97A5313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8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Arial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322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Arial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862806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44497AD3-3C08-6944-919F-DB2BF013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7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A939F00C-DF3D-FF41-AA28-C8294197ADE2}" type="slidenum">
              <a:rPr lang="en-US" sz="1200" smtClean="0">
                <a:latin typeface="Arial" charset="0"/>
              </a:rPr>
              <a:pPr eaLnBrk="1" hangingPunct="1">
                <a:defRPr/>
              </a:pPr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1038"/>
            <a:ext cx="4541838" cy="34067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21C33BBF-F703-2B40-B453-189C056D1081}" type="slidenum">
              <a:rPr lang="en-US" sz="1200" smtClean="0">
                <a:latin typeface="Arial" charset="0"/>
              </a:rPr>
              <a:pPr eaLnBrk="1" hangingPunct="1">
                <a:defRPr/>
              </a:pPr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1815ACC3-8407-E44F-BEE9-F5909B61886D}" type="slidenum">
              <a:rPr lang="en-US" sz="1200" smtClean="0">
                <a:latin typeface="Arial" charset="0"/>
              </a:rPr>
              <a:pPr eaLnBrk="1" hangingPunct="1">
                <a:defRPr/>
              </a:pPr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0F0BE58A-C86C-0F46-BD5F-193B987F390B}" type="slidenum">
              <a:rPr lang="en-US" sz="1200" smtClean="0">
                <a:latin typeface="Arial" charset="0"/>
              </a:rPr>
              <a:pPr eaLnBrk="1" hangingPunct="1">
                <a:defRPr/>
              </a:pPr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E6AFA889-45D6-A54F-B822-251D47AC8F34}" type="slidenum">
              <a:rPr lang="en-US" sz="1200" smtClean="0">
                <a:latin typeface="Arial" charset="0"/>
              </a:rPr>
              <a:pPr eaLnBrk="1" hangingPunct="1">
                <a:defRPr/>
              </a:pPr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C3866C43-CE61-6043-B8A0-5CC332FD5C0C}" type="slidenum">
              <a:rPr lang="en-US" sz="1200" smtClean="0">
                <a:latin typeface="Arial" charset="0"/>
              </a:rPr>
              <a:pPr eaLnBrk="1" hangingPunct="1">
                <a:defRPr/>
              </a:pPr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8975"/>
            <a:ext cx="4525962" cy="3394075"/>
          </a:xfrm>
          <a:ln w="12700" cap="flat">
            <a:solidFill>
              <a:schemeClr val="tx1"/>
            </a:solidFill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6413"/>
            <a:ext cx="5026025" cy="40846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707" tIns="45854" rIns="91707" bIns="45854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C60E8A1E-8482-8A4D-853C-C99242E47F14}" type="slidenum">
              <a:rPr lang="en-US" sz="1200" smtClean="0">
                <a:latin typeface="Arial" charset="0"/>
              </a:rPr>
              <a:pPr eaLnBrk="1" hangingPunct="1">
                <a:defRPr/>
              </a:pPr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13E8642D-7792-AC44-B332-43B10036A546}" type="slidenum">
              <a:rPr lang="en-US" sz="1200" smtClean="0">
                <a:latin typeface="Arial" charset="0"/>
              </a:rPr>
              <a:pPr eaLnBrk="1" hangingPunct="1">
                <a:defRPr/>
              </a:pPr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93267FF3-1B70-5044-A678-81CE247C26FE}" type="slidenum">
              <a:rPr lang="en-US" sz="1200" smtClean="0">
                <a:latin typeface="Arial" charset="0"/>
              </a:rPr>
              <a:pPr eaLnBrk="1" hangingPunct="1">
                <a:defRPr/>
              </a:pPr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5D9A2763-FEFB-5049-9D1B-D12BB33DA804}" type="slidenum">
              <a:rPr lang="en-US" sz="1200" smtClean="0">
                <a:latin typeface="Arial" charset="0"/>
              </a:rPr>
              <a:pPr eaLnBrk="1" hangingPunct="1">
                <a:defRPr/>
              </a:pPr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8975"/>
            <a:ext cx="4525962" cy="3394075"/>
          </a:xfrm>
          <a:ln w="12700" cap="flat">
            <a:solidFill>
              <a:schemeClr val="tx1"/>
            </a:solidFill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6413"/>
            <a:ext cx="5026025" cy="40846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707" tIns="45854" rIns="91707" bIns="45854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7C0EA8E4-10FA-B544-83DA-0724A65972DC}" type="slidenum">
              <a:rPr lang="en-US" sz="1200" smtClean="0">
                <a:latin typeface="Arial" charset="0"/>
              </a:rPr>
              <a:pPr eaLnBrk="1" hangingPunct="1">
                <a:defRPr/>
              </a:pPr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33C3FB8A-FAA7-CF4F-97EA-09D6A6A99128}" type="slidenum">
              <a:rPr lang="en-US" sz="1200" smtClean="0">
                <a:latin typeface="Arial" charset="0"/>
              </a:rPr>
              <a:pPr eaLnBrk="1" hangingPunct="1">
                <a:defRPr/>
              </a:pPr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1C6934C6-1CA7-6243-B6B0-1DBAD30808AC}" type="slidenum">
              <a:rPr lang="en-US" sz="1200" smtClean="0">
                <a:latin typeface="Arial" charset="0"/>
              </a:rPr>
              <a:pPr eaLnBrk="1" hangingPunct="1">
                <a:defRPr/>
              </a:pPr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8CC3CBC2-0874-B446-8B3F-64FEC5FFB998}" type="slidenum">
              <a:rPr lang="en-US" sz="1200" smtClean="0">
                <a:latin typeface="Arial" charset="0"/>
              </a:rPr>
              <a:pPr eaLnBrk="1" hangingPunct="1">
                <a:defRPr/>
              </a:pPr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9AA1A41E-860C-AF4F-B38D-FE6D201DD187}" type="slidenum">
              <a:rPr lang="en-US" sz="1200" smtClean="0">
                <a:latin typeface="Arial" charset="0"/>
              </a:rPr>
              <a:pPr eaLnBrk="1" hangingPunct="1">
                <a:defRPr/>
              </a:pPr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592257B6-072A-BA47-BE1F-DC84A907F8CE}" type="slidenum">
              <a:rPr lang="en-US" sz="1200" smtClean="0">
                <a:latin typeface="Arial" charset="0"/>
              </a:rPr>
              <a:pPr eaLnBrk="1" hangingPunct="1">
                <a:defRPr/>
              </a:pPr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0C1A57F9-AC91-1541-9AF7-CA89EFAA76FA}" type="slidenum">
              <a:rPr lang="en-US" sz="1200" smtClean="0">
                <a:latin typeface="Arial" charset="0"/>
              </a:rPr>
              <a:pPr eaLnBrk="1" hangingPunct="1">
                <a:defRPr/>
              </a:pPr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00088"/>
            <a:ext cx="4562475" cy="34226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78313"/>
            <a:ext cx="5026025" cy="41227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0C1A57F9-AC91-1541-9AF7-CA89EFAA76FA}" type="slidenum">
              <a:rPr lang="en-US" sz="1200" smtClean="0">
                <a:latin typeface="Arial" charset="0"/>
              </a:rPr>
              <a:pPr eaLnBrk="1" hangingPunct="1">
                <a:defRPr/>
              </a:pPr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00088"/>
            <a:ext cx="4562475" cy="34226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78313"/>
            <a:ext cx="5026025" cy="41227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0C1A57F9-AC91-1541-9AF7-CA89EFAA76FA}" type="slidenum">
              <a:rPr lang="en-US" sz="1200" smtClean="0">
                <a:latin typeface="Arial" charset="0"/>
              </a:rPr>
              <a:pPr eaLnBrk="1" hangingPunct="1">
                <a:defRPr/>
              </a:pPr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00088"/>
            <a:ext cx="4562475" cy="34226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78313"/>
            <a:ext cx="5026025" cy="41227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0C1A57F9-AC91-1541-9AF7-CA89EFAA76FA}" type="slidenum">
              <a:rPr lang="en-US" sz="1200" smtClean="0">
                <a:latin typeface="Arial" charset="0"/>
              </a:rPr>
              <a:pPr eaLnBrk="1" hangingPunct="1">
                <a:defRPr/>
              </a:pPr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00088"/>
            <a:ext cx="4562475" cy="34226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78313"/>
            <a:ext cx="5026025" cy="41227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0C1A57F9-AC91-1541-9AF7-CA89EFAA76FA}" type="slidenum">
              <a:rPr lang="en-US" sz="1200" smtClean="0">
                <a:latin typeface="Arial" charset="0"/>
              </a:rPr>
              <a:pPr eaLnBrk="1" hangingPunct="1">
                <a:defRPr/>
              </a:pPr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00088"/>
            <a:ext cx="4562475" cy="34226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78313"/>
            <a:ext cx="5026025" cy="41227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0C1A57F9-AC91-1541-9AF7-CA89EFAA76FA}" type="slidenum">
              <a:rPr lang="en-US" sz="1200" smtClean="0">
                <a:latin typeface="Arial" charset="0"/>
              </a:rPr>
              <a:pPr eaLnBrk="1" hangingPunct="1">
                <a:defRPr/>
              </a:pPr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00088"/>
            <a:ext cx="4562475" cy="34226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78313"/>
            <a:ext cx="5026025" cy="41227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916C9DF2-FEBE-2A4D-9FDB-9C96A2D995EB}" type="slidenum">
              <a:rPr lang="en-US" sz="1200" smtClean="0">
                <a:latin typeface="Arial" charset="0"/>
              </a:rPr>
              <a:pPr eaLnBrk="1" hangingPunct="1">
                <a:defRPr/>
              </a:pPr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0C1A57F9-AC91-1541-9AF7-CA89EFAA76FA}" type="slidenum">
              <a:rPr lang="en-US" sz="1200" smtClean="0">
                <a:latin typeface="Arial" charset="0"/>
              </a:rPr>
              <a:pPr eaLnBrk="1" hangingPunct="1">
                <a:defRPr/>
              </a:pPr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00088"/>
            <a:ext cx="4562475" cy="34226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78313"/>
            <a:ext cx="5026025" cy="41227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4D687F03-C467-AB4F-95FA-88E7F545DD8B}" type="slidenum">
              <a:rPr lang="en-US" sz="1200" smtClean="0">
                <a:latin typeface="Arial" charset="0"/>
              </a:rPr>
              <a:pPr eaLnBrk="1" hangingPunct="1">
                <a:defRPr/>
              </a:pPr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00088"/>
            <a:ext cx="4562475" cy="34226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78313"/>
            <a:ext cx="5026025" cy="41227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0C1A57F9-AC91-1541-9AF7-CA89EFAA76FA}" type="slidenum">
              <a:rPr lang="en-US" sz="1200" smtClean="0">
                <a:latin typeface="Arial" charset="0"/>
              </a:rPr>
              <a:pPr eaLnBrk="1" hangingPunct="1">
                <a:defRPr/>
              </a:pPr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00088"/>
            <a:ext cx="4562475" cy="34226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78313"/>
            <a:ext cx="5026025" cy="41227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B23706AB-C194-7D45-93EE-495534D2D60D}" type="slidenum">
              <a:rPr lang="en-US" sz="1200" smtClean="0">
                <a:latin typeface="Arial" charset="0"/>
              </a:rPr>
              <a:pPr eaLnBrk="1" hangingPunct="1">
                <a:defRPr/>
              </a:pPr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00088"/>
            <a:ext cx="4562475" cy="342265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78313"/>
            <a:ext cx="5026025" cy="41227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D51EC04B-0528-F54F-9B10-72D8464217CF}" type="slidenum">
              <a:rPr lang="en-US" sz="1200" smtClean="0">
                <a:latin typeface="Arial" charset="0"/>
              </a:rPr>
              <a:pPr eaLnBrk="1" hangingPunct="1">
                <a:defRPr/>
              </a:pPr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0BC8E355-D0AC-6A4A-866F-07387FDB4F00}" type="slidenum">
              <a:rPr lang="en-US" sz="1200" smtClean="0">
                <a:latin typeface="Arial" charset="0"/>
              </a:rPr>
              <a:pPr eaLnBrk="1" hangingPunct="1">
                <a:defRPr/>
              </a:pPr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B582F580-911F-6649-BF8E-848807B2B02F}" type="slidenum">
              <a:rPr lang="en-US" sz="1200" smtClean="0">
                <a:latin typeface="Arial" charset="0"/>
              </a:rPr>
              <a:pPr eaLnBrk="1" hangingPunct="1">
                <a:defRPr/>
              </a:pPr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5E2749F7-1637-E94C-95A2-0DBC3C1C7389}" type="slidenum">
              <a:rPr lang="en-US" sz="1200" smtClean="0">
                <a:latin typeface="Arial" charset="0"/>
              </a:rPr>
              <a:pPr eaLnBrk="1" hangingPunct="1">
                <a:defRPr/>
              </a:pPr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0C1D787C-B864-8048-A801-FC503EE55E96}" type="slidenum">
              <a:rPr lang="en-US" sz="1200" smtClean="0">
                <a:latin typeface="Arial" charset="0"/>
              </a:rPr>
              <a:pPr eaLnBrk="1" hangingPunct="1">
                <a:defRPr/>
              </a:pPr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55B04-00B2-CA4F-AC04-A03C96339A0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81038"/>
            <a:ext cx="4543425" cy="3406775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88" y="4315475"/>
            <a:ext cx="5026251" cy="40868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6602255E-EBF8-D34C-8550-4ECCFBCBF020}" type="slidenum">
              <a:rPr lang="en-US" sz="1200" smtClean="0">
                <a:latin typeface="Arial" charset="0"/>
              </a:rPr>
              <a:pPr eaLnBrk="1" hangingPunct="1">
                <a:defRPr/>
              </a:pPr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7FB6D952-8422-1C43-8B3E-3285F662131F}" type="slidenum">
              <a:rPr lang="en-US" sz="1200" smtClean="0">
                <a:latin typeface="Arial" charset="0"/>
              </a:rPr>
              <a:pPr eaLnBrk="1" hangingPunct="1">
                <a:defRPr/>
              </a:pPr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D267BD16-F6B4-7646-B69B-DE6F953DE174}" type="slidenum">
              <a:rPr lang="en-US" sz="1200" smtClean="0">
                <a:latin typeface="Arial" charset="0"/>
              </a:rPr>
              <a:pPr eaLnBrk="1" hangingPunct="1">
                <a:defRPr/>
              </a:pPr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1F2E3C3D-5ED5-2D46-9F4F-F4B3197820C4}" type="slidenum">
              <a:rPr lang="en-US" sz="1200" smtClean="0">
                <a:latin typeface="Arial" charset="0"/>
              </a:rPr>
              <a:pPr eaLnBrk="1" hangingPunct="1">
                <a:defRPr/>
              </a:pPr>
              <a:t>49</a:t>
            </a:fld>
            <a:endParaRPr lang="en-US" sz="120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1E39FAA1-6866-5C43-B28A-06997891F377}" type="slidenum">
              <a:rPr lang="en-US" sz="1200" smtClean="0">
                <a:latin typeface="Arial" charset="0"/>
              </a:rPr>
              <a:pPr eaLnBrk="1" hangingPunct="1">
                <a:defRPr/>
              </a:pPr>
              <a:t>50</a:t>
            </a:fld>
            <a:endParaRPr lang="en-US" sz="120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B9EA2EF9-C009-D348-B527-C6AD1EBF3B8F}" type="slidenum">
              <a:rPr lang="en-US" sz="1200" smtClean="0">
                <a:latin typeface="Arial" charset="0"/>
              </a:rPr>
              <a:pPr eaLnBrk="1" hangingPunct="1">
                <a:defRPr/>
              </a:pPr>
              <a:t>51</a:t>
            </a:fld>
            <a:endParaRPr lang="en-US" sz="120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0CA82BD9-231A-DB49-B034-D58B0D23DF0F}" type="slidenum">
              <a:rPr lang="en-US" sz="1200" smtClean="0">
                <a:latin typeface="Arial" charset="0"/>
              </a:rPr>
              <a:pPr eaLnBrk="1" hangingPunct="1">
                <a:defRPr/>
              </a:pPr>
              <a:t>52</a:t>
            </a:fld>
            <a:endParaRPr lang="en-US" sz="120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B9EA2EF9-C009-D348-B527-C6AD1EBF3B8F}" type="slidenum">
              <a:rPr lang="en-US" sz="1200" smtClean="0">
                <a:latin typeface="Arial" charset="0"/>
              </a:rPr>
              <a:pPr eaLnBrk="1" hangingPunct="1">
                <a:defRPr/>
              </a:pPr>
              <a:t>53</a:t>
            </a:fld>
            <a:endParaRPr lang="en-US" sz="120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F3C3AA3C-AE9B-4740-92D5-6018D6EE66E7}" type="slidenum">
              <a:rPr lang="en-US" sz="1200" smtClean="0">
                <a:latin typeface="Arial" charset="0"/>
              </a:rPr>
              <a:pPr eaLnBrk="1" hangingPunct="1">
                <a:defRPr/>
              </a:pPr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EC4D65AA-24FB-B54C-B822-F8DFE3D8A9A4}" type="slidenum">
              <a:rPr lang="en-US" sz="1200" smtClean="0">
                <a:latin typeface="Arial" charset="0"/>
              </a:rPr>
              <a:pPr eaLnBrk="1" hangingPunct="1">
                <a:defRPr/>
              </a:pPr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7B367CD9-9A43-354B-8915-2E4E1A229D7A}" type="slidenum">
              <a:rPr lang="en-US" sz="1200" smtClean="0">
                <a:latin typeface="Arial" charset="0"/>
              </a:rPr>
              <a:pPr eaLnBrk="1" hangingPunct="1">
                <a:defRPr/>
              </a:pPr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27F7B02F-153E-6643-9645-99ED9FD1BC7E}" type="slidenum">
              <a:rPr lang="en-US" sz="1200" smtClean="0">
                <a:latin typeface="Arial" charset="0"/>
              </a:rPr>
              <a:pPr eaLnBrk="1" hangingPunct="1">
                <a:defRPr/>
              </a:pPr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7388"/>
            <a:ext cx="4525962" cy="3394075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62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707" tIns="45854" rIns="91707" bIns="45854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defTabSz="911225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fld id="{5F0F45F4-75F7-EC45-90D0-667C2347866F}" type="slidenum">
              <a:rPr lang="en-US" sz="1200" smtClean="0">
                <a:latin typeface="Arial" charset="0"/>
              </a:rPr>
              <a:pPr eaLnBrk="1" hangingPunct="1">
                <a:defRPr/>
              </a:pPr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A973-3906-5EFD-291D-B843D1140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52135-17F0-26AD-6C56-2BFB736C2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695DF-0724-9D33-7D00-1B08E640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E99BC-7BAF-9F9F-DE11-CE6F96AF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6DFB-F58B-0457-4A25-9C83EDA2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9EB25-2D02-624C-80D9-89981ADA8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8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AADC-68E8-9264-097C-7D6C2534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7E198-AAB0-FA1D-3FA4-B68944851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CF762-E568-B0B3-1769-7D14D6D1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F5FC7-3A3A-F706-4FD6-776CC2DA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81B81-543E-EAA1-9424-F7AC5983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2C443-7029-344F-AA9E-8C4E7A08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EF17D-9B80-23D7-B79D-CAF4F1547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C60B2-E506-3E43-0C5F-89B94B823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C788C-967E-A792-A1A2-2578FA4E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603E5-9980-26BB-B37E-57591066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58E61-6256-D747-EF0A-6FA4BA61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A8819-4A58-ED4A-87A1-34E85BD42C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8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017FE-B0A2-414D-901C-DACF56C531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31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2B63B-2AD8-2348-8E23-8BFC36BE2F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B744-2566-9544-A36A-BB1833E61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8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F5D2-7404-6F41-97F0-76E583C7D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4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7063-32FB-1F43-9A0C-F0F9F003D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1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91FD-11BD-ADEF-AF9C-46400166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F42C-B751-9A79-AC70-110B4F41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719CC-B8CA-02B2-F0FF-1D0406FA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30164-3642-9ACE-F5BE-4F5590B3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DD6D3-8367-1D71-FD45-D042FAA3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3B024-A75A-9B43-A81D-ED69D6441F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6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BA7E-4110-AEAF-C3B1-1FE0AA29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4821-A8C6-5A89-4991-BBF5BA3E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F4BE2-F38D-C2BA-6777-BB6AB5D1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F8D43-61F4-888D-A0E0-4A175581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9E2B-3181-B027-E5B4-485B6436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5E068-66B4-FD4F-B783-705AE7B46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6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DA1C-339D-469C-F0E7-C93A8442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7480D-236B-BF27-A456-EAD01A0B3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BF5B4-F97D-A052-9543-3D7D4F737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4DAD0-DBC8-3ACF-A0A2-34441BEC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4AF1E-7621-3835-679D-C48868FF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CAC4A-F7BD-19BE-7B00-B49DDBC5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3B024-A75A-9B43-A81D-ED69D6441F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F6BDA-7196-AE03-A638-F5EED0A5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C84C7-DCD3-702F-1F32-CCF73BBAA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4DA90-E695-D2A0-F3A1-734A97465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EA602-F3FD-1FE7-B07A-2D615D0BB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EDFF9-88EE-773A-0C97-42B1DD287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5D92CE-A5ED-B5D3-6FE8-3E15DB90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0089A-21B3-5C7E-0060-6C2C3ADB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26DF2-AB04-C0D5-5E48-D5299EDE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3B024-A75A-9B43-A81D-ED69D6441F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6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65E3-52D8-AD6E-FFB3-DF82D37D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0E354-9639-05B7-2674-C44E6A54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D60E7-3B7C-69C0-DAB5-E57EF493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660DA-701D-5B25-7BB0-521469A1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A8AB6-1F27-F442-B782-BA20AC86E8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92507-9E24-54DA-DCD1-D1991041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6FD29-E9BE-0BA0-C06C-851122A0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8D6BB-8DC8-38B0-AF1E-92703F35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6649A-1417-7C47-9390-9118C38D82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7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8ADA5-B603-AE5F-92D8-45947F93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1363-F041-0F70-BC10-65EB716E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2642D-E6E8-0F91-04CB-6375596B5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0EB21-B144-E881-E43D-36B23B66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94BF8-7733-CB05-C2E1-E2215A50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631CC-36AA-48CD-33B3-2B8FBA9D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3B024-A75A-9B43-A81D-ED69D6441F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8099B-EEAB-0399-5C4D-D595094B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EE68F-85B9-1901-3970-EF5196578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BE82E-E1B2-133A-2AEA-1AC692C61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3FD6D-9582-CDC3-406F-BC319991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3673-4C10-BB96-AE42-A5246C2A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4454B-22F1-9C4F-703A-D86D4464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4B98C-6CFF-1D4C-8B88-0B4D4CED9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7FC66-A36D-604E-C369-D6CC261C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3BF7D-10E6-74A6-9AE7-98FC73D68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6425F-1A4A-20CA-4035-28E1DAEC5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BB27A-99BF-1187-674F-8B1259908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F6893-C7C1-348D-EB85-178BACC9B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23B024-A75A-9B43-A81D-ED69D6441F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C:\Users\cmassingill\Desktop\trip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9743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228600"/>
            <a:ext cx="7353300" cy="31085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8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Shepherding</a:t>
            </a:r>
          </a:p>
          <a:p>
            <a:pPr algn="ctr" eaLnBrk="1" hangingPunct="1">
              <a:defRPr/>
            </a:pPr>
            <a:r>
              <a:rPr lang="en-US" sz="8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a Child</a:t>
            </a:r>
            <a:r>
              <a:rPr lang="ja-JP" altLang="en-US" sz="8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’</a:t>
            </a:r>
            <a:r>
              <a:rPr lang="en-US" sz="8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s Heart</a:t>
            </a:r>
          </a:p>
          <a:p>
            <a:pPr algn="r" eaLnBrk="1" hangingPunct="1"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Tedd Tripp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" y="721737"/>
            <a:ext cx="8915400" cy="468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Shepherding the Heart</a:t>
            </a:r>
            <a:endParaRPr lang="en-US" sz="800" dirty="0">
              <a:latin typeface="+mn-lt"/>
              <a:ea typeface="+mn-ea"/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en-US" sz="1000" u="sng" dirty="0">
              <a:latin typeface="+mn-lt"/>
              <a:ea typeface="+mn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	Bible reveals heart	  Hebrews 4:12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	Behavior is heart-driven   James 4:1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	Help your kids understand the heart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	   Psalm139:22-24	Psalm 26:2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	</a:t>
            </a:r>
            <a:endParaRPr lang="en-US" sz="32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533402"/>
            <a:ext cx="86868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latin typeface="+mn-lt"/>
                <a:ea typeface="+mn-ea"/>
              </a:rPr>
              <a:t>Profound need for grace</a:t>
            </a:r>
            <a:endParaRPr lang="en-US" sz="3200" dirty="0">
              <a:latin typeface="+mn-lt"/>
              <a:ea typeface="+mn-ea"/>
            </a:endParaRPr>
          </a:p>
          <a:p>
            <a:pPr algn="ctr" eaLnBrk="1" hangingPunct="1">
              <a:defRPr/>
            </a:pPr>
            <a:r>
              <a:rPr lang="en-US" sz="4000" dirty="0">
                <a:latin typeface="+mn-lt"/>
                <a:ea typeface="+mn-ea"/>
              </a:rPr>
              <a:t>Key text: Ezekiel 36:25-27</a:t>
            </a:r>
          </a:p>
          <a:p>
            <a:pPr algn="ctr" eaLnBrk="1" hangingPunct="1">
              <a:defRPr/>
            </a:pPr>
            <a:endParaRPr lang="en-US" sz="2000" dirty="0">
              <a:latin typeface="+mn-lt"/>
              <a:ea typeface="+mn-ea"/>
            </a:endParaRPr>
          </a:p>
          <a:p>
            <a:pPr marL="1200150" lvl="1" indent="-457200" eaLnBrk="1" hangingPunct="1">
              <a:buFont typeface="Arial" pitchFamily="34" charset="0"/>
              <a:buChar char="•"/>
              <a:defRPr/>
            </a:pPr>
            <a:r>
              <a:rPr lang="en-US" sz="4000" dirty="0">
                <a:latin typeface="+mn-lt"/>
                <a:ea typeface="+mn-ea"/>
              </a:rPr>
              <a:t>We need cleansing</a:t>
            </a:r>
          </a:p>
          <a:p>
            <a:pPr marL="1200150" lvl="1" indent="-457200" eaLnBrk="1" hangingPunct="1">
              <a:buFont typeface="Arial" pitchFamily="34" charset="0"/>
              <a:buChar char="•"/>
              <a:defRPr/>
            </a:pPr>
            <a:r>
              <a:rPr lang="en-US" sz="4000" dirty="0">
                <a:latin typeface="+mn-lt"/>
                <a:ea typeface="+mn-ea"/>
              </a:rPr>
              <a:t>We need to have our idols removed</a:t>
            </a:r>
          </a:p>
          <a:p>
            <a:pPr marL="1200150" lvl="1" indent="-457200" eaLnBrk="1" hangingPunct="1">
              <a:buFont typeface="Arial" pitchFamily="34" charset="0"/>
              <a:buChar char="•"/>
              <a:defRPr/>
            </a:pPr>
            <a:r>
              <a:rPr lang="en-US" sz="4000" dirty="0">
                <a:latin typeface="+mn-lt"/>
                <a:ea typeface="+mn-ea"/>
              </a:rPr>
              <a:t>We need heart transplant</a:t>
            </a:r>
          </a:p>
          <a:p>
            <a:pPr marL="1200150" lvl="1" indent="-457200" eaLnBrk="1" hangingPunct="1">
              <a:buFont typeface="Arial" pitchFamily="34" charset="0"/>
              <a:buChar char="•"/>
              <a:defRPr/>
            </a:pPr>
            <a:r>
              <a:rPr lang="en-US" sz="4000" dirty="0">
                <a:latin typeface="+mn-lt"/>
                <a:ea typeface="+mn-ea"/>
              </a:rPr>
              <a:t>Replacing stone with flesh</a:t>
            </a:r>
          </a:p>
          <a:p>
            <a:pPr marL="1200150" lvl="1" indent="-457200" eaLnBrk="1" hangingPunct="1">
              <a:buFont typeface="Arial" pitchFamily="34" charset="0"/>
              <a:buChar char="•"/>
              <a:defRPr/>
            </a:pPr>
            <a:r>
              <a:rPr lang="en-US" sz="4000" dirty="0">
                <a:latin typeface="+mn-lt"/>
                <a:ea typeface="+mn-ea"/>
              </a:rPr>
              <a:t>We need empowerment by Spirit</a:t>
            </a:r>
          </a:p>
          <a:p>
            <a:pPr algn="ctr" eaLnBrk="1" hangingPunct="1">
              <a:lnSpc>
                <a:spcPct val="120000"/>
              </a:lnSpc>
              <a:defRPr/>
            </a:pPr>
            <a:endParaRPr lang="en-US" sz="4000" b="1" dirty="0">
              <a:latin typeface="+mn-lt"/>
              <a:ea typeface="+mn-ea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4000" b="1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2936"/>
            <a:ext cx="830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+mn-lt"/>
              </a:rPr>
              <a:t>	     </a:t>
            </a:r>
            <a:r>
              <a:rPr lang="en-US" sz="3200" b="1" dirty="0">
                <a:latin typeface="+mn-lt"/>
              </a:rPr>
              <a:t>Getting to the Heart of Behavior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900" dirty="0">
                <a:latin typeface="+mn-lt"/>
              </a:rPr>
              <a:t>How does thinking of the heart as the well-spring of life and not just the emotions broaden your understanding of the heart?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900" dirty="0">
                <a:latin typeface="+mn-lt"/>
              </a:rPr>
              <a:t>What questions could you ask of your children to help them understand their hearts?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900" dirty="0">
                <a:latin typeface="+mn-lt"/>
              </a:rPr>
              <a:t>How are you tempted to hang apples on the tree?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900" dirty="0">
                <a:latin typeface="+mn-lt"/>
              </a:rPr>
              <a:t>In what ways does depending on behaviorism keep us from depending on the gospel?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900" dirty="0">
                <a:latin typeface="+mn-lt"/>
              </a:rPr>
              <a:t>What are some of the idols of the heart that motivate you in relationship to your children?</a:t>
            </a:r>
          </a:p>
        </p:txBody>
      </p:sp>
    </p:spTree>
    <p:extLst>
      <p:ext uri="{BB962C8B-B14F-4D97-AF65-F5344CB8AC3E}">
        <p14:creationId xmlns:p14="http://schemas.microsoft.com/office/powerpoint/2010/main" val="495676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WordArt 4"/>
          <p:cNvSpPr>
            <a:spLocks noChangeArrowheads="1" noChangeShapeType="1" noTextEdit="1"/>
          </p:cNvSpPr>
          <p:nvPr/>
        </p:nvSpPr>
        <p:spPr bwMode="auto">
          <a:xfrm>
            <a:off x="457204" y="1925640"/>
            <a:ext cx="7554913" cy="1527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C1C8AA"/>
                </a:solidFill>
                <a:effectLst>
                  <a:outerShdw blurRad="50800" dist="38100" dir="18900000" sx="100999" sy="100999" algn="bl" rotWithShape="0">
                    <a:srgbClr val="000000">
                      <a:alpha val="39998"/>
                    </a:srgbClr>
                  </a:outerShdw>
                </a:effectLst>
                <a:latin typeface="+mj-lt"/>
                <a:ea typeface="+mj-lt"/>
                <a:cs typeface="+mj-lt"/>
              </a:rPr>
              <a:t>Session Two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3221038"/>
            <a:ext cx="91741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1F2123"/>
                  </a:outerShdw>
                </a:effectLst>
                <a:latin typeface="Helvetica" charset="0"/>
              </a:rPr>
              <a:t>   Early Childhood: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1F2123"/>
                  </a:outerShdw>
                </a:effectLst>
                <a:latin typeface="Helvetica" charset="0"/>
              </a:rPr>
              <a:t>Living Joyfully Under Authority</a:t>
            </a:r>
          </a:p>
        </p:txBody>
      </p:sp>
      <p:sp>
        <p:nvSpPr>
          <p:cNvPr id="59395" name="WordArt 6"/>
          <p:cNvSpPr>
            <a:spLocks noChangeArrowheads="1" noChangeShapeType="1" noTextEdit="1"/>
          </p:cNvSpPr>
          <p:nvPr/>
        </p:nvSpPr>
        <p:spPr bwMode="auto">
          <a:xfrm>
            <a:off x="7280279" y="381002"/>
            <a:ext cx="1520825" cy="596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solidFill>
                <a:srgbClr val="C1C8AA"/>
              </a:solidFill>
              <a:effectLst>
                <a:outerShdw blurRad="63500" dist="29783" dir="6914402" algn="ctr" rotWithShape="0">
                  <a:srgbClr val="000000">
                    <a:alpha val="5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5640"/>
            <a:ext cx="9144000" cy="8683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+mn-lt"/>
                <a:ea typeface="+mj-ea"/>
                <a:cs typeface="+mj-cs"/>
              </a:rPr>
              <a:t>Early Childhood - radical change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05000" y="1905000"/>
            <a:ext cx="54864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4000" dirty="0"/>
              <a:t>Physical development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0" y="2620963"/>
            <a:ext cx="609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Social development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5000" y="3382963"/>
            <a:ext cx="6477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Intellectual development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5000" y="4114800"/>
            <a:ext cx="6629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Spiritual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Oval 3"/>
          <p:cNvSpPr>
            <a:spLocks noChangeArrowheads="1"/>
          </p:cNvSpPr>
          <p:nvPr/>
        </p:nvSpPr>
        <p:spPr bwMode="auto">
          <a:xfrm>
            <a:off x="2628900" y="2424113"/>
            <a:ext cx="3886200" cy="3733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90116" name="Picture 4" descr="PE0719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3124200"/>
            <a:ext cx="19129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191000" y="2667002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2400">
              <a:cs typeface="Arial" charset="0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733800" y="2438401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     Obey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810000" y="5562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   Honor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2743200" y="3886200"/>
            <a:ext cx="1371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Go </a:t>
            </a:r>
          </a:p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well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5486400" y="3896380"/>
            <a:ext cx="1676400" cy="76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Long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 life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028700" y="61722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>
                <a:latin typeface="+mn-lt"/>
                <a:ea typeface="+mn-ea"/>
                <a:cs typeface="Arial" charset="0"/>
              </a:rPr>
              <a:t>Circle of Blessing</a:t>
            </a:r>
          </a:p>
        </p:txBody>
      </p:sp>
      <p:sp>
        <p:nvSpPr>
          <p:cNvPr id="62474" name="TextBox 1"/>
          <p:cNvSpPr txBox="1">
            <a:spLocks noChangeArrowheads="1"/>
          </p:cNvSpPr>
          <p:nvPr/>
        </p:nvSpPr>
        <p:spPr bwMode="auto">
          <a:xfrm>
            <a:off x="0" y="93665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+mn-lt"/>
              </a:rPr>
              <a:t>Eph. 6:1-3, Children, obey your parents in the Lord, for this is right. </a:t>
            </a:r>
            <a:r>
              <a:rPr lang="ja-JP" altLang="en-US" sz="3200" dirty="0">
                <a:latin typeface="+mn-lt"/>
              </a:rPr>
              <a:t>“</a:t>
            </a:r>
            <a:r>
              <a:rPr lang="en-US" altLang="ja-JP" sz="3200" dirty="0">
                <a:latin typeface="+mn-lt"/>
              </a:rPr>
              <a:t>Honor your father and your mother</a:t>
            </a:r>
            <a:r>
              <a:rPr lang="ja-JP" altLang="en-US" sz="3200" dirty="0">
                <a:latin typeface="+mn-lt"/>
              </a:rPr>
              <a:t>”</a:t>
            </a:r>
            <a:r>
              <a:rPr lang="en-US" altLang="ja-JP" sz="3200" dirty="0">
                <a:latin typeface="+mn-lt"/>
              </a:rPr>
              <a:t> – which is the first commandment with a promise that it may go well with you and that you may enjoy long life on the earth.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8" grpId="0"/>
      <p:bldP spid="90119" grpId="0"/>
      <p:bldP spid="90120" grpId="0"/>
      <p:bldP spid="90121" grpId="0"/>
      <p:bldP spid="90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8600" y="1752602"/>
            <a:ext cx="8712200" cy="36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Authority - standing over someone;</a:t>
            </a:r>
          </a:p>
          <a:p>
            <a:pPr algn="ctr" eaLnBrk="0" hangingPunct="0">
              <a:spcBef>
                <a:spcPct val="1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telling them what to do.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	We question the fairness of that,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so many parents give away their authority.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sz="28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74640"/>
            <a:ext cx="8686800" cy="8683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+mn-lt"/>
                <a:ea typeface="+mj-ea"/>
                <a:cs typeface="+mj-cs"/>
              </a:rPr>
              <a:t>Misunderstanding About Authority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90600" y="1143000"/>
            <a:ext cx="7696200" cy="286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God calls me to authority in the lives of my kids.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Gracious authority is a blessing to them, they lack: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19400" y="3962402"/>
            <a:ext cx="3505200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Wisdom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Maturity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Life experience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+mn-lt"/>
                <a:ea typeface="+mj-ea"/>
                <a:cs typeface="+mj-cs"/>
              </a:rPr>
              <a:t>Authority In a Biblical Vision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04800"/>
            <a:ext cx="8001000" cy="1216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+mn-lt"/>
                <a:ea typeface="+mj-ea"/>
                <a:cs typeface="+mj-cs"/>
              </a:rPr>
              <a:t>Definitions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763000" cy="4294909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2100"/>
              </a:spcBef>
              <a:buFontTx/>
              <a:buNone/>
              <a:defRPr/>
            </a:pPr>
            <a:r>
              <a:rPr lang="en-US" sz="3600" b="1" dirty="0"/>
              <a:t>Obey</a:t>
            </a:r>
            <a:r>
              <a:rPr lang="en-US" sz="3600" dirty="0"/>
              <a:t> - submission to God’s authority that causes a child to do what he is told by his parents immediately, without excuse, without complaint and without question.</a:t>
            </a:r>
          </a:p>
          <a:p>
            <a:pPr marL="0" indent="0" eaLnBrk="1" hangingPunct="1">
              <a:lnSpc>
                <a:spcPct val="110000"/>
              </a:lnSpc>
              <a:spcBef>
                <a:spcPts val="2100"/>
              </a:spcBef>
              <a:buFontTx/>
              <a:buNone/>
              <a:defRPr/>
            </a:pPr>
            <a:r>
              <a:rPr lang="en-US" sz="3600" b="1" dirty="0"/>
              <a:t>Honor</a:t>
            </a:r>
            <a:r>
              <a:rPr lang="en-US" sz="3600" dirty="0"/>
              <a:t> - submission to God’s authority that causes a child to speak to his parents with respect for their role as God’s agent of nurture, direction and discipline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sz="2600" dirty="0">
              <a:latin typeface="Helvetica" charset="0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2000" dirty="0">
              <a:latin typeface="Helvetica" charset="0"/>
              <a:cs typeface="+mn-cs"/>
            </a:endParaRPr>
          </a:p>
        </p:txBody>
      </p:sp>
      <p:pic>
        <p:nvPicPr>
          <p:cNvPr id="68611" name="Picture 4" descr="MPj020203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0" y="-5867400"/>
            <a:ext cx="14478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 descr="MPPH01796J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-5943600"/>
            <a:ext cx="24384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6" descr="j02020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0" y="-5943600"/>
            <a:ext cx="13604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454025"/>
            <a:ext cx="8001000" cy="1216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+mn-lt"/>
                <a:ea typeface="+mj-ea"/>
                <a:cs typeface="+mj-cs"/>
              </a:rPr>
              <a:t>Definitions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382000" cy="53340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7300" b="1" dirty="0"/>
              <a:t>Go well</a:t>
            </a:r>
            <a:r>
              <a:rPr lang="en-US" sz="7300" dirty="0"/>
              <a:t> - the spiritual blessings that come to a child as he lives under God’s authority; along with the natural blessings that come as the adults in his world recognize that he is obedient and trustworthy.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7300" b="1" dirty="0"/>
              <a:t>Long life</a:t>
            </a:r>
            <a:r>
              <a:rPr lang="en-US" sz="7300" dirty="0"/>
              <a:t> - the blessings of prosperity and protection, richness and fullness of life that God provides for the child that lives under His structures of authority.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sz="2600" dirty="0">
              <a:latin typeface="Helvetica" charset="0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2200" dirty="0">
              <a:latin typeface="Helvetica" charset="0"/>
              <a:cs typeface="+mn-cs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-419100" y="563721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4"/>
          <p:cNvSpPr>
            <a:spLocks noChangeArrowheads="1" noChangeShapeType="1" noTextEdit="1"/>
          </p:cNvSpPr>
          <p:nvPr/>
        </p:nvSpPr>
        <p:spPr bwMode="auto">
          <a:xfrm>
            <a:off x="457204" y="1925640"/>
            <a:ext cx="7554913" cy="1527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C1C8AA"/>
                </a:solidFill>
                <a:effectLst>
                  <a:outerShdw blurRad="50800" dist="38100" dir="18900000" sx="100999" sy="100999" algn="bl" rotWithShape="0">
                    <a:srgbClr val="000000">
                      <a:alpha val="39998"/>
                    </a:srgbClr>
                  </a:outerShdw>
                </a:effectLst>
                <a:latin typeface="+mj-lt"/>
                <a:ea typeface="+mj-lt"/>
                <a:cs typeface="+mj-lt"/>
              </a:rPr>
              <a:t>Session One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600" y="3144838"/>
            <a:ext cx="6857996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Times New Roman" pitchFamily="18" charset="0"/>
              </a:rPr>
              <a:t>Getting to the Heart of Behavior</a:t>
            </a:r>
            <a:endParaRPr lang="en-US" sz="4000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7010400" y="381002"/>
            <a:ext cx="1790700" cy="596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solidFill>
                <a:srgbClr val="C1C8AA"/>
              </a:solidFill>
              <a:effectLst>
                <a:outerShdw blurRad="63500" dist="29783" dir="6914402" algn="ctr" rotWithShape="0">
                  <a:srgbClr val="000000">
                    <a:alpha val="5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57200" y="457203"/>
            <a:ext cx="81534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>
              <a:latin typeface="Times New Roman" charset="0"/>
              <a:cs typeface="Arial" charset="0"/>
            </a:endParaRPr>
          </a:p>
        </p:txBody>
      </p:sp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381000" y="2"/>
            <a:ext cx="8534400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latin typeface="+mn-lt"/>
                <a:cs typeface="Arial" charset="0"/>
              </a:rPr>
              <a:t>Eph</a:t>
            </a:r>
            <a:r>
              <a:rPr lang="en-US" sz="4000" dirty="0">
                <a:latin typeface="+mn-lt"/>
                <a:cs typeface="Arial" charset="0"/>
              </a:rPr>
              <a:t> 6:1 Children, obey your parents in the Lord, for this is right.</a:t>
            </a:r>
            <a:r>
              <a:rPr lang="ja-JP" altLang="en-US" sz="4000" dirty="0">
                <a:latin typeface="+mn-lt"/>
                <a:cs typeface="Arial" charset="0"/>
              </a:rPr>
              <a:t>”</a:t>
            </a:r>
            <a:endParaRPr lang="en-US" sz="4000" dirty="0">
              <a:latin typeface="+mn-lt"/>
              <a:cs typeface="Arial" charset="0"/>
            </a:endParaRP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381000" y="1341440"/>
            <a:ext cx="3340100" cy="32639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524000" y="1341438"/>
            <a:ext cx="14478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Honor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524000" y="4084638"/>
            <a:ext cx="12954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  Obey </a:t>
            </a:r>
          </a:p>
        </p:txBody>
      </p:sp>
      <p:graphicFrame>
        <p:nvGraphicFramePr>
          <p:cNvPr id="72710" name="Object 7"/>
          <p:cNvGraphicFramePr>
            <a:graphicFrameLocks/>
          </p:cNvGraphicFramePr>
          <p:nvPr/>
        </p:nvGraphicFramePr>
        <p:xfrm>
          <a:off x="6878642" y="2124075"/>
          <a:ext cx="1470025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375026" imgH="3468986" progId="MS_ClipArt_Gallery.2">
                  <p:embed/>
                </p:oleObj>
              </mc:Choice>
              <mc:Fallback>
                <p:oleObj name="Clip" r:id="rId3" imgW="2375026" imgH="3468986" progId="MS_ClipArt_Gallery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42" y="2124075"/>
                        <a:ext cx="1470025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81000" y="2408238"/>
            <a:ext cx="3352800" cy="137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Go	                  Long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Well		        Life </a:t>
            </a:r>
            <a:r>
              <a:rPr lang="en-US" sz="3200" dirty="0">
                <a:latin typeface="+mn-lt"/>
                <a:ea typeface="+mn-ea"/>
                <a:cs typeface="Arial" charset="0"/>
              </a:rPr>
              <a:t>	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3902075" y="3810000"/>
            <a:ext cx="2349500" cy="292100"/>
          </a:xfrm>
          <a:prstGeom prst="leftArrow">
            <a:avLst>
              <a:gd name="adj1" fmla="val 50000"/>
              <a:gd name="adj2" fmla="val 119833"/>
            </a:avLst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3968750" y="2057400"/>
            <a:ext cx="2273300" cy="292100"/>
          </a:xfrm>
          <a:prstGeom prst="rightArrow">
            <a:avLst>
              <a:gd name="adj1" fmla="val 50000"/>
              <a:gd name="adj2" fmla="val 102003"/>
            </a:avLst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4267200" y="1600200"/>
            <a:ext cx="19812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dishonor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267200" y="2286000"/>
            <a:ext cx="22098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disobey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4267200" y="3276600"/>
            <a:ext cx="19812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discipline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191000" y="4048138"/>
            <a:ext cx="20574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correction  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6858000" y="1462088"/>
            <a:ext cx="15240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dirty="0">
                <a:latin typeface="+mn-lt"/>
                <a:ea typeface="+mn-ea"/>
                <a:cs typeface="Arial" charset="0"/>
              </a:rPr>
              <a:t>Danger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6781800" y="1833565"/>
            <a:ext cx="16637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152400" y="4740276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dirty="0">
                <a:latin typeface="+mn-lt"/>
                <a:ea typeface="+mn-ea"/>
                <a:cs typeface="Arial" charset="0"/>
              </a:rPr>
              <a:t>Discipline - a rescue mission aimed at returning the child to the circle of blessing.  The function of discipline is not punitive, but corrective.  Its goal is positive not negative.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" y="152400"/>
            <a:ext cx="8991600" cy="286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Do Not Withhold Discipline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   Proverbs 13:24        Proverbs 19:18                               	Proverbs 22:15        Proverbs 23:13-14                             Proverbs 29:15 &amp; 17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4724402"/>
            <a:ext cx="8686800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The Bible is not unclear about spanking children; it is just an unpopular thing to do in our culture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00402"/>
            <a:ext cx="9144000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The warning of Colossians 2:8-9 </a:t>
            </a:r>
            <a:br>
              <a:rPr lang="en-US" sz="4000" dirty="0">
                <a:latin typeface="+mn-lt"/>
                <a:ea typeface="+mn-ea"/>
                <a:cs typeface="Arial" charset="0"/>
              </a:rPr>
            </a:br>
            <a:r>
              <a:rPr lang="en-US" sz="4000" dirty="0">
                <a:latin typeface="+mn-lt"/>
                <a:ea typeface="+mn-ea"/>
                <a:cs typeface="Arial" charset="0"/>
              </a:rPr>
              <a:t>must be taken seriously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	</a:t>
            </a:r>
            <a:r>
              <a:rPr lang="en-US" sz="3600" dirty="0">
                <a:latin typeface="+mn-lt"/>
                <a:ea typeface="+mn-ea"/>
                <a:cs typeface="Arial" charset="0"/>
              </a:rPr>
              <a:t>1. Take your child to a private place.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257319"/>
            <a:ext cx="9144000" cy="126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	</a:t>
            </a:r>
            <a:r>
              <a:rPr lang="en-US" sz="3600" dirty="0">
                <a:latin typeface="+mn-lt"/>
                <a:ea typeface="+mn-ea"/>
                <a:cs typeface="Arial" charset="0"/>
              </a:rPr>
              <a:t>2. Tell him specifically what he has done or 	failed to do. 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" y="3683000"/>
            <a:ext cx="802640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	</a:t>
            </a:r>
            <a:r>
              <a:rPr lang="en-US" sz="3600" dirty="0">
                <a:latin typeface="+mn-lt"/>
                <a:ea typeface="+mn-ea"/>
                <a:cs typeface="Arial" charset="0"/>
              </a:rPr>
              <a:t>3. Secure an acknowledgement.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" y="4543319"/>
            <a:ext cx="9143999" cy="126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	</a:t>
            </a:r>
            <a:r>
              <a:rPr lang="en-US" sz="3600" dirty="0">
                <a:latin typeface="+mn-lt"/>
                <a:ea typeface="+mn-ea"/>
                <a:cs typeface="Arial" charset="0"/>
              </a:rPr>
              <a:t>4. Remind him that your objective is </a:t>
            </a:r>
            <a:br>
              <a:rPr lang="en-US" sz="3600" dirty="0">
                <a:latin typeface="+mn-lt"/>
                <a:ea typeface="+mn-ea"/>
                <a:cs typeface="Arial" charset="0"/>
              </a:rPr>
            </a:br>
            <a:r>
              <a:rPr lang="en-US" sz="3600" dirty="0">
                <a:latin typeface="+mn-lt"/>
                <a:ea typeface="+mn-ea"/>
                <a:cs typeface="Arial" charset="0"/>
              </a:rPr>
              <a:t>    	restoration to the circle of blessing.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cap="none" dirty="0">
                <a:latin typeface="+mn-lt"/>
                <a:cs typeface="+mj-cs"/>
              </a:rPr>
              <a:t>THE </a:t>
            </a:r>
            <a:r>
              <a:rPr lang="ja-JP" altLang="en-US" sz="4000" cap="none" dirty="0">
                <a:latin typeface="+mn-lt"/>
                <a:cs typeface="+mj-cs"/>
              </a:rPr>
              <a:t>“</a:t>
            </a:r>
            <a:r>
              <a:rPr lang="en-US" sz="4000" cap="none" dirty="0">
                <a:latin typeface="+mn-lt"/>
                <a:cs typeface="+mj-cs"/>
              </a:rPr>
              <a:t>HOW</a:t>
            </a:r>
            <a:r>
              <a:rPr lang="ja-JP" altLang="en-US" sz="4000" cap="none" dirty="0">
                <a:latin typeface="+mn-lt"/>
                <a:cs typeface="+mj-cs"/>
              </a:rPr>
              <a:t>”</a:t>
            </a:r>
            <a:r>
              <a:rPr lang="en-US" sz="4000" cap="none" dirty="0">
                <a:latin typeface="+mn-lt"/>
                <a:cs typeface="+mj-cs"/>
              </a:rPr>
              <a:t> OF SPANKING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	</a:t>
            </a:r>
            <a:r>
              <a:rPr lang="en-US" sz="3600" dirty="0">
                <a:latin typeface="+mn-lt"/>
                <a:ea typeface="+mn-ea"/>
                <a:cs typeface="Arial" charset="0"/>
              </a:rPr>
              <a:t>5. Tell him how many swats he will receive.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2362203"/>
            <a:ext cx="914400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	</a:t>
            </a:r>
            <a:r>
              <a:rPr lang="en-US" sz="3600" dirty="0">
                <a:latin typeface="+mn-lt"/>
                <a:ea typeface="+mn-ea"/>
                <a:cs typeface="Arial" charset="0"/>
              </a:rPr>
              <a:t>6. Remove his drawers. 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33274"/>
            <a:ext cx="9144000" cy="126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	</a:t>
            </a:r>
            <a:r>
              <a:rPr lang="en-US" sz="3600" dirty="0">
                <a:latin typeface="+mn-lt"/>
                <a:ea typeface="+mn-ea"/>
                <a:cs typeface="Arial" charset="0"/>
              </a:rPr>
              <a:t>7. Restoration - tell him how much you love  	him.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" y="4701672"/>
            <a:ext cx="5064125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  <a:cs typeface="Arial" charset="0"/>
              </a:rPr>
              <a:t>	</a:t>
            </a:r>
            <a:r>
              <a:rPr lang="en-US" sz="3600" dirty="0">
                <a:latin typeface="+mn-lt"/>
                <a:ea typeface="+mn-ea"/>
                <a:cs typeface="Arial" charset="0"/>
              </a:rPr>
              <a:t>8. Pray with him. 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cap="none" dirty="0">
                <a:latin typeface="+mn-lt"/>
                <a:cs typeface="+mj-cs"/>
              </a:rPr>
              <a:t>THE </a:t>
            </a:r>
            <a:r>
              <a:rPr lang="ja-JP" altLang="en-US" sz="4000" cap="none" dirty="0">
                <a:latin typeface="+mn-lt"/>
                <a:cs typeface="+mj-cs"/>
              </a:rPr>
              <a:t>“</a:t>
            </a:r>
            <a:r>
              <a:rPr lang="en-US" sz="4000" cap="none" dirty="0">
                <a:latin typeface="+mn-lt"/>
                <a:cs typeface="+mj-cs"/>
              </a:rPr>
              <a:t>HOW</a:t>
            </a:r>
            <a:r>
              <a:rPr lang="ja-JP" altLang="en-US" sz="4000" cap="none" dirty="0">
                <a:latin typeface="+mn-lt"/>
                <a:cs typeface="+mj-cs"/>
              </a:rPr>
              <a:t>”</a:t>
            </a:r>
            <a:r>
              <a:rPr lang="en-US" sz="4000" cap="none" dirty="0">
                <a:latin typeface="+mn-lt"/>
                <a:cs typeface="+mj-cs"/>
              </a:rPr>
              <a:t> OF SPANKING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2400" y="3"/>
            <a:ext cx="891540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dirty="0">
                <a:latin typeface="+mn-lt"/>
                <a:ea typeface="+mn-ea"/>
                <a:cs typeface="Arial" charset="0"/>
              </a:rPr>
              <a:t>Common Questions About Spanking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8600" y="609601"/>
            <a:ext cx="87630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When do you spank?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" y="1066801"/>
            <a:ext cx="91424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What do you use?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" y="1524000"/>
            <a:ext cx="91424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When is a child old enough?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" y="1981201"/>
            <a:ext cx="91424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What if I am too mad?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" y="2438400"/>
            <a:ext cx="91424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What if we are not at home?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" y="2895601"/>
            <a:ext cx="91424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What if he did not hear me?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6204" y="3352801"/>
            <a:ext cx="90662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When is a child too old?</a:t>
            </a:r>
          </a:p>
        </p:txBody>
      </p:sp>
      <p:sp>
        <p:nvSpPr>
          <p:cNvPr id="80905" name="Rectangle 10"/>
          <p:cNvSpPr>
            <a:spLocks noChangeArrowheads="1"/>
          </p:cNvSpPr>
          <p:nvPr/>
        </p:nvSpPr>
        <p:spPr bwMode="auto">
          <a:xfrm>
            <a:off x="76204" y="3810000"/>
            <a:ext cx="90662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latin typeface="Helvetica" charset="0"/>
                <a:cs typeface="Arial" charset="0"/>
              </a:rPr>
              <a:t>What if it doesn’</a:t>
            </a:r>
            <a:r>
              <a:rPr lang="en-US" altLang="ja-JP" sz="2800" dirty="0">
                <a:latin typeface="Helvetica" charset="0"/>
                <a:cs typeface="Arial" charset="0"/>
              </a:rPr>
              <a:t>t work?</a:t>
            </a:r>
            <a:endParaRPr lang="en-US" sz="2800" dirty="0">
              <a:latin typeface="Helvetica" charset="0"/>
              <a:cs typeface="Arial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76204" y="4267201"/>
            <a:ext cx="90662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Can I use time out instead?</a:t>
            </a:r>
          </a:p>
        </p:txBody>
      </p:sp>
      <p:sp>
        <p:nvSpPr>
          <p:cNvPr id="80907" name="Rectangle 12"/>
          <p:cNvSpPr>
            <a:spLocks noChangeArrowheads="1"/>
          </p:cNvSpPr>
          <p:nvPr/>
        </p:nvSpPr>
        <p:spPr bwMode="auto">
          <a:xfrm>
            <a:off x="76204" y="5630863"/>
            <a:ext cx="90662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latin typeface="Helvetica" charset="0"/>
                <a:cs typeface="Arial" charset="0"/>
              </a:rPr>
              <a:t>If I listen to you, all I’</a:t>
            </a:r>
            <a:r>
              <a:rPr lang="en-US" altLang="ja-JP" sz="2800" dirty="0">
                <a:latin typeface="Helvetica" charset="0"/>
                <a:cs typeface="Arial" charset="0"/>
              </a:rPr>
              <a:t>ll ever do is spank kids.</a:t>
            </a:r>
            <a:endParaRPr lang="en-US" sz="2800" dirty="0">
              <a:latin typeface="Helvetica" charset="0"/>
              <a:cs typeface="Arial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76204" y="6096001"/>
            <a:ext cx="90662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</a:rPr>
              <a:t>What if it is too late?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724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What about special needs kids?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What about adoption / foster care?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-620125"/>
            <a:ext cx="8229600" cy="770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         </a:t>
            </a:r>
            <a:r>
              <a:rPr lang="en-US" sz="3200" b="1" dirty="0">
                <a:latin typeface="+mn-lt"/>
              </a:rPr>
              <a:t>Ages 0-5, Living Joyfully under Authority</a:t>
            </a:r>
            <a:endParaRPr lang="en-US" sz="3200" dirty="0">
              <a:latin typeface="+mn-lt"/>
            </a:endParaRPr>
          </a:p>
          <a:p>
            <a:pPr>
              <a:spcAft>
                <a:spcPts val="300"/>
              </a:spcAft>
            </a:pPr>
            <a:r>
              <a:rPr lang="en-US" sz="2800" dirty="0">
                <a:latin typeface="+mn-lt"/>
              </a:rPr>
              <a:t>Why do we tend to leave God out of the picture when we talk to children about obedience?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latin typeface="+mn-lt"/>
              </a:rPr>
              <a:t>How could helping your children see that obeying God is the pathway to blessing change the way you talk to your children about obeying?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latin typeface="+mn-lt"/>
              </a:rPr>
              <a:t>What are the ways you are tempted to give away your authority?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latin typeface="+mn-lt"/>
              </a:rPr>
              <a:t>Describe how thinking of discipline as restoration rather than punishment could change your approach to discipline.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latin typeface="+mn-lt"/>
              </a:rPr>
              <a:t>There is hope found in knowing that Jesus was inside the circle for us: how can you make gospel encouragement a part of your discipline (</a:t>
            </a:r>
            <a:r>
              <a:rPr lang="en-US" sz="2800" dirty="0" err="1">
                <a:latin typeface="+mn-lt"/>
              </a:rPr>
              <a:t>discipling</a:t>
            </a:r>
            <a:r>
              <a:rPr lang="en-US" sz="2800" dirty="0">
                <a:latin typeface="+mn-lt"/>
              </a:rPr>
              <a:t>) process with your children?</a:t>
            </a:r>
          </a:p>
        </p:txBody>
      </p:sp>
    </p:spTree>
    <p:extLst>
      <p:ext uri="{BB962C8B-B14F-4D97-AF65-F5344CB8AC3E}">
        <p14:creationId xmlns:p14="http://schemas.microsoft.com/office/powerpoint/2010/main" val="3253595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WordArt 4"/>
          <p:cNvSpPr>
            <a:spLocks noChangeArrowheads="1" noChangeShapeType="1" noTextEdit="1"/>
          </p:cNvSpPr>
          <p:nvPr/>
        </p:nvSpPr>
        <p:spPr bwMode="auto">
          <a:xfrm>
            <a:off x="457204" y="1925640"/>
            <a:ext cx="7554913" cy="1527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C1C8AA"/>
                </a:solidFill>
                <a:effectLst>
                  <a:outerShdw blurRad="50800" dist="38100" dir="18900000" sx="100999" sy="100999" algn="bl" rotWithShape="0">
                    <a:srgbClr val="000000">
                      <a:alpha val="39998"/>
                    </a:srgbClr>
                  </a:outerShdw>
                </a:effectLst>
                <a:latin typeface="+mj-lt"/>
                <a:ea typeface="+mj-lt"/>
                <a:cs typeface="+mj-lt"/>
              </a:rPr>
              <a:t>Session Three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4" y="3144838"/>
            <a:ext cx="8793163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1F2123"/>
                  </a:outerShdw>
                </a:effectLst>
                <a:latin typeface="Helvetica" charset="0"/>
              </a:rPr>
              <a:t>Childhood: </a:t>
            </a: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1F2123"/>
                  </a:outerShdw>
                </a:effectLst>
                <a:latin typeface="Helvetica" charset="0"/>
              </a:rPr>
              <a:t>Identifying Attitudes of the Heart</a:t>
            </a:r>
          </a:p>
        </p:txBody>
      </p:sp>
      <p:sp>
        <p:nvSpPr>
          <p:cNvPr id="84995" name="WordArt 6"/>
          <p:cNvSpPr>
            <a:spLocks noChangeArrowheads="1" noChangeShapeType="1" noTextEdit="1"/>
          </p:cNvSpPr>
          <p:nvPr/>
        </p:nvSpPr>
        <p:spPr bwMode="auto">
          <a:xfrm>
            <a:off x="7280279" y="381002"/>
            <a:ext cx="1520825" cy="596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solidFill>
                <a:srgbClr val="C1C8AA"/>
              </a:solidFill>
              <a:effectLst>
                <a:outerShdw blurRad="63500" dist="29783" dir="6914402" algn="ctr" rotWithShape="0">
                  <a:srgbClr val="000000">
                    <a:alpha val="5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315200" y="706438"/>
            <a:ext cx="160020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defRPr/>
            </a:pPr>
            <a:endParaRPr lang="en-US" dirty="0">
              <a:latin typeface="+mj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3733800" y="2593975"/>
            <a:ext cx="472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sz="2000"/>
              <a:t>   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04804" y="4343403"/>
            <a:ext cx="2562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Behavior</a:t>
            </a:r>
          </a:p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(say &amp; do)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35628" y="5410203"/>
            <a:ext cx="80749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What our kids say and do flows from the heart.  Prov. 4:23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Behavior can never be understood in isolation from the heart</a:t>
            </a:r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3352800" y="2286002"/>
            <a:ext cx="56022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200" b="1" dirty="0">
                <a:latin typeface="+mj-lt"/>
                <a:ea typeface="+mn-ea"/>
              </a:rPr>
              <a:t>         </a:t>
            </a:r>
            <a:endParaRPr lang="en-US" sz="2800" dirty="0">
              <a:latin typeface="+mj-lt"/>
              <a:ea typeface="+mn-ea"/>
            </a:endParaRPr>
          </a:p>
        </p:txBody>
      </p:sp>
      <p:sp>
        <p:nvSpPr>
          <p:cNvPr id="41997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-38100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Heart Directs Behavior</a:t>
            </a:r>
          </a:p>
        </p:txBody>
      </p:sp>
      <p:sp>
        <p:nvSpPr>
          <p:cNvPr id="46094" name="Line 6"/>
          <p:cNvSpPr>
            <a:spLocks noChangeShapeType="1"/>
          </p:cNvSpPr>
          <p:nvPr/>
        </p:nvSpPr>
        <p:spPr bwMode="auto">
          <a:xfrm flipH="1">
            <a:off x="1595438" y="2514600"/>
            <a:ext cx="0" cy="187642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5" name="Line 7"/>
          <p:cNvSpPr>
            <a:spLocks noChangeShapeType="1"/>
          </p:cNvSpPr>
          <p:nvPr/>
        </p:nvSpPr>
        <p:spPr bwMode="auto">
          <a:xfrm flipV="1">
            <a:off x="1600200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6" name="Line 8"/>
          <p:cNvSpPr>
            <a:spLocks noChangeShapeType="1"/>
          </p:cNvSpPr>
          <p:nvPr/>
        </p:nvSpPr>
        <p:spPr bwMode="auto">
          <a:xfrm flipH="1" flipV="1">
            <a:off x="1281113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46097" name="Picture 19" descr="MCSO0167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4478">
            <a:off x="828675" y="889574"/>
            <a:ext cx="18542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 rot="21379260">
            <a:off x="242888" y="1227562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+mj-lt"/>
                <a:ea typeface="+mn-ea"/>
              </a:rPr>
              <a:t>  Overflow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62001" y="2438402"/>
            <a:ext cx="20836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Matt. 15:17-20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Luke  6:43-45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Mark  7:17-23</a:t>
            </a:r>
          </a:p>
        </p:txBody>
      </p:sp>
    </p:spTree>
    <p:extLst>
      <p:ext uri="{BB962C8B-B14F-4D97-AF65-F5344CB8AC3E}">
        <p14:creationId xmlns:p14="http://schemas.microsoft.com/office/powerpoint/2010/main" val="15879506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3733800" y="2593975"/>
            <a:ext cx="472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sz="2000"/>
              <a:t>  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86204" y="1149062"/>
            <a:ext cx="4942379" cy="35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Ungodly behavior	Godly 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  <a:r>
              <a:rPr lang="en-US" sz="2800" dirty="0">
                <a:latin typeface="+mj-lt"/>
                <a:ea typeface="+mn-ea"/>
              </a:rPr>
              <a:t>		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u="sng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  <a:r>
              <a:rPr lang="en-US" sz="2800" dirty="0">
                <a:latin typeface="+mj-lt"/>
                <a:ea typeface="+mn-ea"/>
              </a:rPr>
              <a:t>	         	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Fighting		    Sharing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73914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6482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6482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73914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04804" y="4343403"/>
            <a:ext cx="2562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Behavior</a:t>
            </a:r>
          </a:p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(say &amp; do)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28600" y="5410203"/>
            <a:ext cx="80749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What our kids say and do flows from the heart.  Prov. 4:23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Behavior can never be understood in isolation from the heart</a:t>
            </a:r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3352800" y="2286002"/>
            <a:ext cx="56022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200" b="1" dirty="0">
                <a:latin typeface="+mj-lt"/>
                <a:ea typeface="+mn-ea"/>
              </a:rPr>
              <a:t>         </a:t>
            </a:r>
            <a:endParaRPr lang="en-US" sz="2800" dirty="0">
              <a:latin typeface="+mj-lt"/>
              <a:ea typeface="+mn-ea"/>
            </a:endParaRPr>
          </a:p>
        </p:txBody>
      </p:sp>
      <p:sp>
        <p:nvSpPr>
          <p:cNvPr id="41997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Heart Directs Behavior</a:t>
            </a:r>
          </a:p>
        </p:txBody>
      </p:sp>
      <p:sp>
        <p:nvSpPr>
          <p:cNvPr id="46094" name="Line 6"/>
          <p:cNvSpPr>
            <a:spLocks noChangeShapeType="1"/>
          </p:cNvSpPr>
          <p:nvPr/>
        </p:nvSpPr>
        <p:spPr bwMode="auto">
          <a:xfrm flipH="1">
            <a:off x="1595438" y="2514600"/>
            <a:ext cx="0" cy="187642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5" name="Line 7"/>
          <p:cNvSpPr>
            <a:spLocks noChangeShapeType="1"/>
          </p:cNvSpPr>
          <p:nvPr/>
        </p:nvSpPr>
        <p:spPr bwMode="auto">
          <a:xfrm flipV="1">
            <a:off x="1600200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6" name="Line 8"/>
          <p:cNvSpPr>
            <a:spLocks noChangeShapeType="1"/>
          </p:cNvSpPr>
          <p:nvPr/>
        </p:nvSpPr>
        <p:spPr bwMode="auto">
          <a:xfrm flipH="1" flipV="1">
            <a:off x="1281113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46097" name="Picture 19" descr="MCSO0167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4478">
            <a:off x="828675" y="889574"/>
            <a:ext cx="18542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 rot="21379260">
            <a:off x="242888" y="1227562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+mj-lt"/>
                <a:ea typeface="+mn-ea"/>
              </a:rPr>
              <a:t>  Overflow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62001" y="2438402"/>
            <a:ext cx="20836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Matt. 15:17-20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Luke  6:43-45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Mark  7:17-23</a:t>
            </a:r>
          </a:p>
        </p:txBody>
      </p:sp>
    </p:spTree>
    <p:extLst>
      <p:ext uri="{BB962C8B-B14F-4D97-AF65-F5344CB8AC3E}">
        <p14:creationId xmlns:p14="http://schemas.microsoft.com/office/powerpoint/2010/main" val="24744801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3733800" y="2593975"/>
            <a:ext cx="472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sz="2000"/>
              <a:t>  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86204" y="1149062"/>
            <a:ext cx="4942379" cy="35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Ungodly behavior	Godly 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  <a:r>
              <a:rPr lang="en-US" sz="2800" dirty="0">
                <a:latin typeface="+mj-lt"/>
                <a:ea typeface="+mn-ea"/>
              </a:rPr>
              <a:t>		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u="sng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  <a:r>
              <a:rPr lang="en-US" sz="2800" dirty="0">
                <a:latin typeface="+mj-lt"/>
                <a:ea typeface="+mn-ea"/>
              </a:rPr>
              <a:t>	         	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Fighting		    Sharing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73914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6482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6482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73914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04804" y="4343403"/>
            <a:ext cx="2562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Behavior</a:t>
            </a:r>
          </a:p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(say &amp; do)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28600" y="5410203"/>
            <a:ext cx="80749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What our kids say and do flows from the heart.  Prov. 4:23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Behavior can never be understood in isolation from the heart</a:t>
            </a:r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3352800" y="2286000"/>
            <a:ext cx="5602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200" b="1" dirty="0">
                <a:latin typeface="+mj-lt"/>
                <a:ea typeface="+mn-ea"/>
              </a:rPr>
              <a:t>         </a:t>
            </a:r>
            <a:r>
              <a:rPr lang="en-US" sz="2800" dirty="0">
                <a:latin typeface="+mj-lt"/>
                <a:ea typeface="+mn-ea"/>
              </a:rPr>
              <a:t>Love of self	      Love of others</a:t>
            </a:r>
          </a:p>
        </p:txBody>
      </p:sp>
      <p:sp>
        <p:nvSpPr>
          <p:cNvPr id="41997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Heart Directs Behavior</a:t>
            </a:r>
          </a:p>
        </p:txBody>
      </p:sp>
      <p:sp>
        <p:nvSpPr>
          <p:cNvPr id="46094" name="Line 6"/>
          <p:cNvSpPr>
            <a:spLocks noChangeShapeType="1"/>
          </p:cNvSpPr>
          <p:nvPr/>
        </p:nvSpPr>
        <p:spPr bwMode="auto">
          <a:xfrm flipH="1">
            <a:off x="1595438" y="2514600"/>
            <a:ext cx="0" cy="187642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5" name="Line 7"/>
          <p:cNvSpPr>
            <a:spLocks noChangeShapeType="1"/>
          </p:cNvSpPr>
          <p:nvPr/>
        </p:nvSpPr>
        <p:spPr bwMode="auto">
          <a:xfrm flipV="1">
            <a:off x="1600200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6" name="Line 8"/>
          <p:cNvSpPr>
            <a:spLocks noChangeShapeType="1"/>
          </p:cNvSpPr>
          <p:nvPr/>
        </p:nvSpPr>
        <p:spPr bwMode="auto">
          <a:xfrm flipH="1" flipV="1">
            <a:off x="1281113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46097" name="Picture 19" descr="MCSO0167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4478">
            <a:off x="828675" y="889574"/>
            <a:ext cx="18542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 rot="21379260">
            <a:off x="242888" y="1227562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+mj-lt"/>
                <a:ea typeface="+mn-ea"/>
              </a:rPr>
              <a:t>  Overflow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62001" y="2438402"/>
            <a:ext cx="20836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Matt. 15:17-20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Luke  6:43-45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Mark  7:17-23</a:t>
            </a:r>
          </a:p>
        </p:txBody>
      </p:sp>
    </p:spTree>
    <p:extLst>
      <p:ext uri="{BB962C8B-B14F-4D97-AF65-F5344CB8AC3E}">
        <p14:creationId xmlns:p14="http://schemas.microsoft.com/office/powerpoint/2010/main" val="30885411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3"/>
          <p:cNvSpPr txBox="1">
            <a:spLocks noChangeArrowheads="1"/>
          </p:cNvSpPr>
          <p:nvPr/>
        </p:nvSpPr>
        <p:spPr bwMode="auto">
          <a:xfrm>
            <a:off x="1143000" y="1219200"/>
            <a:ext cx="6781800" cy="47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sz="4000" dirty="0">
                <a:latin typeface="+mj-lt"/>
                <a:ea typeface="+mn-ea"/>
                <a:cs typeface="Aharoni" pitchFamily="2" charset="-79"/>
              </a:rPr>
              <a:t>Above all else, 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4000" dirty="0">
                <a:latin typeface="+mj-lt"/>
                <a:ea typeface="+mn-ea"/>
                <a:cs typeface="Aharoni" pitchFamily="2" charset="-79"/>
              </a:rPr>
              <a:t>guard your heart,  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4000" dirty="0">
                <a:latin typeface="+mj-lt"/>
                <a:ea typeface="+mn-ea"/>
                <a:cs typeface="Aharoni" pitchFamily="2" charset="-79"/>
              </a:rPr>
              <a:t>for it is the wellspring 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4000" dirty="0">
                <a:latin typeface="+mj-lt"/>
                <a:ea typeface="+mn-ea"/>
                <a:cs typeface="Aharoni" pitchFamily="2" charset="-79"/>
              </a:rPr>
              <a:t>of life.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4000" dirty="0">
                <a:latin typeface="+mj-lt"/>
                <a:ea typeface="+mn-ea"/>
                <a:cs typeface="Aharoni" pitchFamily="2" charset="-79"/>
              </a:rPr>
              <a:t>Proverbs 4:23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4000" b="1" dirty="0">
              <a:latin typeface="+mj-lt"/>
              <a:ea typeface="+mn-ea"/>
              <a:cs typeface="Aharoni" pitchFamily="2" charset="-79"/>
            </a:endParaRPr>
          </a:p>
        </p:txBody>
      </p:sp>
      <p:sp>
        <p:nvSpPr>
          <p:cNvPr id="6148" name="AutoShape 4"/>
          <p:cNvSpPr>
            <a:spLocks noChangeAspect="1" noChangeArrowheads="1"/>
          </p:cNvSpPr>
          <p:nvPr/>
        </p:nvSpPr>
        <p:spPr bwMode="auto">
          <a:xfrm>
            <a:off x="609600" y="762000"/>
            <a:ext cx="22860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10000" y="3352800"/>
            <a:ext cx="4567238" cy="1790700"/>
          </a:xfrm>
          <a:prstGeom prst="rect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3733800" y="2593975"/>
            <a:ext cx="472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sz="2000"/>
              <a:t>  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86204" y="1149062"/>
            <a:ext cx="4942379" cy="35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Ungodly behavior	Godly 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  <a:r>
              <a:rPr lang="en-US" sz="2800" dirty="0">
                <a:latin typeface="+mj-lt"/>
                <a:ea typeface="+mn-ea"/>
              </a:rPr>
              <a:t>		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u="sng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  <a:r>
              <a:rPr lang="en-US" sz="2800" dirty="0">
                <a:latin typeface="+mj-lt"/>
                <a:ea typeface="+mn-ea"/>
              </a:rPr>
              <a:t>	         	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Fighting		    Sharing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73914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6482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6482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73914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04804" y="4343403"/>
            <a:ext cx="2562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Behavior</a:t>
            </a:r>
          </a:p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(say &amp; do)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28600" y="5410203"/>
            <a:ext cx="80749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What our kids say and do flows from the heart.  Prov. 4:23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Behavior can never be understood in isolation from the heart</a:t>
            </a:r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3352800" y="2286000"/>
            <a:ext cx="5602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200" b="1" dirty="0">
                <a:latin typeface="+mj-lt"/>
                <a:ea typeface="+mn-ea"/>
              </a:rPr>
              <a:t>         </a:t>
            </a:r>
            <a:r>
              <a:rPr lang="en-US" sz="2800" dirty="0">
                <a:latin typeface="+mj-lt"/>
                <a:ea typeface="+mn-ea"/>
              </a:rPr>
              <a:t>Love of self	      Love of others</a:t>
            </a:r>
          </a:p>
        </p:txBody>
      </p:sp>
      <p:sp>
        <p:nvSpPr>
          <p:cNvPr id="41997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Heart Directs Behavior</a:t>
            </a:r>
          </a:p>
        </p:txBody>
      </p:sp>
      <p:sp>
        <p:nvSpPr>
          <p:cNvPr id="46094" name="Line 6"/>
          <p:cNvSpPr>
            <a:spLocks noChangeShapeType="1"/>
          </p:cNvSpPr>
          <p:nvPr/>
        </p:nvSpPr>
        <p:spPr bwMode="auto">
          <a:xfrm flipH="1">
            <a:off x="1595438" y="2514600"/>
            <a:ext cx="0" cy="187642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5" name="Line 7"/>
          <p:cNvSpPr>
            <a:spLocks noChangeShapeType="1"/>
          </p:cNvSpPr>
          <p:nvPr/>
        </p:nvSpPr>
        <p:spPr bwMode="auto">
          <a:xfrm flipV="1">
            <a:off x="1600200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6" name="Line 8"/>
          <p:cNvSpPr>
            <a:spLocks noChangeShapeType="1"/>
          </p:cNvSpPr>
          <p:nvPr/>
        </p:nvSpPr>
        <p:spPr bwMode="auto">
          <a:xfrm flipH="1" flipV="1">
            <a:off x="1281113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46097" name="Picture 19" descr="MCSO0167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4478">
            <a:off x="828675" y="889574"/>
            <a:ext cx="18542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 rot="21379260">
            <a:off x="242888" y="1227562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+mj-lt"/>
                <a:ea typeface="+mn-ea"/>
              </a:rPr>
              <a:t>  Overflow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62001" y="2438402"/>
            <a:ext cx="20836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Matt. 15:17-20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Luke  6:43-45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Mark  7:17-23</a:t>
            </a:r>
          </a:p>
        </p:txBody>
      </p:sp>
    </p:spTree>
    <p:extLst>
      <p:ext uri="{BB962C8B-B14F-4D97-AF65-F5344CB8AC3E}">
        <p14:creationId xmlns:p14="http://schemas.microsoft.com/office/powerpoint/2010/main" val="265897297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10000" y="3352800"/>
            <a:ext cx="4567238" cy="1790700"/>
          </a:xfrm>
          <a:prstGeom prst="rect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3733800" y="2593975"/>
            <a:ext cx="472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sz="2000"/>
              <a:t>  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86204" y="1149062"/>
            <a:ext cx="4942379" cy="35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Ungodly behavior	Godly 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  <a:r>
              <a:rPr lang="en-US" sz="2800" dirty="0">
                <a:latin typeface="+mj-lt"/>
                <a:ea typeface="+mn-ea"/>
              </a:rPr>
              <a:t>		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u="sng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  <a:r>
              <a:rPr lang="en-US" sz="2800" dirty="0">
                <a:latin typeface="+mj-lt"/>
                <a:ea typeface="+mn-ea"/>
              </a:rPr>
              <a:t>	         	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Fighting		    Sharing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73914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6482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6482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73914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04804" y="4343403"/>
            <a:ext cx="2562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Behavior</a:t>
            </a:r>
          </a:p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(say &amp; do)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52400" y="5410203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What our kids say and do flows from the heart.  Prov. 4:23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Behavior can never be understood in isolation from the heart</a:t>
            </a:r>
          </a:p>
        </p:txBody>
      </p:sp>
      <p:sp>
        <p:nvSpPr>
          <p:cNvPr id="93194" name="Freeform 17"/>
          <p:cNvSpPr>
            <a:spLocks/>
          </p:cNvSpPr>
          <p:nvPr/>
        </p:nvSpPr>
        <p:spPr bwMode="auto">
          <a:xfrm>
            <a:off x="5181600" y="3962401"/>
            <a:ext cx="1828800" cy="339725"/>
          </a:xfrm>
          <a:custGeom>
            <a:avLst/>
            <a:gdLst>
              <a:gd name="T0" fmla="*/ 0 w 1152"/>
              <a:gd name="T1" fmla="*/ 2147483647 h 214"/>
              <a:gd name="T2" fmla="*/ 2147483647 w 1152"/>
              <a:gd name="T3" fmla="*/ 2147483647 h 214"/>
              <a:gd name="T4" fmla="*/ 2147483647 w 1152"/>
              <a:gd name="T5" fmla="*/ 2147483647 h 2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14">
                <a:moveTo>
                  <a:pt x="0" y="214"/>
                </a:moveTo>
                <a:cubicBezTo>
                  <a:pt x="88" y="182"/>
                  <a:pt x="195" y="44"/>
                  <a:pt x="528" y="22"/>
                </a:cubicBezTo>
                <a:cubicBezTo>
                  <a:pt x="861" y="0"/>
                  <a:pt x="1048" y="142"/>
                  <a:pt x="1152" y="166"/>
                </a:cubicBezTo>
              </a:path>
            </a:pathLst>
          </a:custGeom>
          <a:noFill/>
          <a:ln w="57150" cmpd="sng">
            <a:solidFill>
              <a:schemeClr val="tx1">
                <a:lumMod val="95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3352800" y="2286000"/>
            <a:ext cx="5602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200" b="1" dirty="0">
                <a:latin typeface="+mj-lt"/>
                <a:ea typeface="+mn-ea"/>
              </a:rPr>
              <a:t>         </a:t>
            </a:r>
            <a:r>
              <a:rPr lang="en-US" sz="2800" dirty="0">
                <a:latin typeface="+mj-lt"/>
                <a:ea typeface="+mn-ea"/>
              </a:rPr>
              <a:t>Love of self	      Love of others</a:t>
            </a:r>
          </a:p>
        </p:txBody>
      </p:sp>
      <p:sp>
        <p:nvSpPr>
          <p:cNvPr id="41997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Heart Directs Behavior</a:t>
            </a:r>
          </a:p>
        </p:txBody>
      </p:sp>
      <p:sp>
        <p:nvSpPr>
          <p:cNvPr id="46094" name="Line 6"/>
          <p:cNvSpPr>
            <a:spLocks noChangeShapeType="1"/>
          </p:cNvSpPr>
          <p:nvPr/>
        </p:nvSpPr>
        <p:spPr bwMode="auto">
          <a:xfrm flipH="1">
            <a:off x="1595438" y="2514600"/>
            <a:ext cx="0" cy="187642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5" name="Line 7"/>
          <p:cNvSpPr>
            <a:spLocks noChangeShapeType="1"/>
          </p:cNvSpPr>
          <p:nvPr/>
        </p:nvSpPr>
        <p:spPr bwMode="auto">
          <a:xfrm flipV="1">
            <a:off x="1600200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6" name="Line 8"/>
          <p:cNvSpPr>
            <a:spLocks noChangeShapeType="1"/>
          </p:cNvSpPr>
          <p:nvPr/>
        </p:nvSpPr>
        <p:spPr bwMode="auto">
          <a:xfrm flipH="1" flipV="1">
            <a:off x="1281113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46097" name="Picture 19" descr="MCSO0167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4478">
            <a:off x="828675" y="889574"/>
            <a:ext cx="18542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 rot="21379260">
            <a:off x="242888" y="1227562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+mj-lt"/>
                <a:ea typeface="+mn-ea"/>
              </a:rPr>
              <a:t>  Overflow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62001" y="2438402"/>
            <a:ext cx="20836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Matt. 15:17-20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Luke  6:43-45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Mark  7:17-23</a:t>
            </a:r>
          </a:p>
        </p:txBody>
      </p:sp>
    </p:spTree>
    <p:extLst>
      <p:ext uri="{BB962C8B-B14F-4D97-AF65-F5344CB8AC3E}">
        <p14:creationId xmlns:p14="http://schemas.microsoft.com/office/powerpoint/2010/main" val="5394753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10000" y="3352800"/>
            <a:ext cx="4567238" cy="1790700"/>
          </a:xfrm>
          <a:prstGeom prst="rect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3733800" y="2593975"/>
            <a:ext cx="472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sz="2000"/>
              <a:t>  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86204" y="1149062"/>
            <a:ext cx="4942379" cy="35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Ungodly behavior	Godly 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  <a:r>
              <a:rPr lang="en-US" sz="2800" dirty="0">
                <a:latin typeface="+mj-lt"/>
                <a:ea typeface="+mn-ea"/>
              </a:rPr>
              <a:t>		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u="sng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  <a:r>
              <a:rPr lang="en-US" sz="2800" dirty="0">
                <a:latin typeface="+mj-lt"/>
                <a:ea typeface="+mn-ea"/>
              </a:rPr>
              <a:t>	         	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Fighting		    Sharing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73914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6482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6482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73914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04804" y="4343403"/>
            <a:ext cx="2562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Behavior</a:t>
            </a:r>
          </a:p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(say &amp; do)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35628" y="5410203"/>
            <a:ext cx="86083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What our kids say and do flows from the heart.  Prov. 4:23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Behavior can never be understood in isolation from the heart</a:t>
            </a:r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3352800" y="2286000"/>
            <a:ext cx="5602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200" b="1" dirty="0">
                <a:latin typeface="+mj-lt"/>
                <a:ea typeface="+mn-ea"/>
              </a:rPr>
              <a:t>         </a:t>
            </a:r>
            <a:r>
              <a:rPr lang="en-US" sz="2800" dirty="0">
                <a:latin typeface="+mj-lt"/>
                <a:ea typeface="+mn-ea"/>
              </a:rPr>
              <a:t>Love of self	      Love of others</a:t>
            </a:r>
          </a:p>
        </p:txBody>
      </p:sp>
      <p:sp>
        <p:nvSpPr>
          <p:cNvPr id="41997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Heart Directs Behavior</a:t>
            </a:r>
          </a:p>
        </p:txBody>
      </p:sp>
      <p:sp>
        <p:nvSpPr>
          <p:cNvPr id="46094" name="Line 6"/>
          <p:cNvSpPr>
            <a:spLocks noChangeShapeType="1"/>
          </p:cNvSpPr>
          <p:nvPr/>
        </p:nvSpPr>
        <p:spPr bwMode="auto">
          <a:xfrm flipH="1">
            <a:off x="1595438" y="2514600"/>
            <a:ext cx="0" cy="187642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5" name="Line 7"/>
          <p:cNvSpPr>
            <a:spLocks noChangeShapeType="1"/>
          </p:cNvSpPr>
          <p:nvPr/>
        </p:nvSpPr>
        <p:spPr bwMode="auto">
          <a:xfrm flipV="1">
            <a:off x="1600200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6" name="Line 8"/>
          <p:cNvSpPr>
            <a:spLocks noChangeShapeType="1"/>
          </p:cNvSpPr>
          <p:nvPr/>
        </p:nvSpPr>
        <p:spPr bwMode="auto">
          <a:xfrm flipH="1" flipV="1">
            <a:off x="1281113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46097" name="Picture 19" descr="MCSO0167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4478">
            <a:off x="828675" y="889574"/>
            <a:ext cx="18542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 rot="21379260">
            <a:off x="242888" y="1227562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+mj-lt"/>
                <a:ea typeface="+mn-ea"/>
              </a:rPr>
              <a:t>  Overflow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62001" y="2438402"/>
            <a:ext cx="20836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Matt. 15:17-20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Luke  6:43-45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Mark  7:17-23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5105400" y="2819400"/>
            <a:ext cx="1600200" cy="1146175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5105400" y="3962401"/>
            <a:ext cx="1828800" cy="339725"/>
          </a:xfrm>
          <a:custGeom>
            <a:avLst/>
            <a:gdLst>
              <a:gd name="T0" fmla="*/ 0 w 1152"/>
              <a:gd name="T1" fmla="*/ 2147483647 h 214"/>
              <a:gd name="T2" fmla="*/ 2147483647 w 1152"/>
              <a:gd name="T3" fmla="*/ 2147483647 h 214"/>
              <a:gd name="T4" fmla="*/ 2147483647 w 1152"/>
              <a:gd name="T5" fmla="*/ 2147483647 h 2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14">
                <a:moveTo>
                  <a:pt x="0" y="214"/>
                </a:moveTo>
                <a:cubicBezTo>
                  <a:pt x="88" y="182"/>
                  <a:pt x="195" y="44"/>
                  <a:pt x="528" y="22"/>
                </a:cubicBezTo>
                <a:cubicBezTo>
                  <a:pt x="861" y="0"/>
                  <a:pt x="1048" y="142"/>
                  <a:pt x="1152" y="166"/>
                </a:cubicBezTo>
              </a:path>
            </a:pathLst>
          </a:custGeom>
          <a:noFill/>
          <a:ln w="57150" cmpd="sng">
            <a:solidFill>
              <a:schemeClr val="tx1">
                <a:lumMod val="95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1431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10000" y="3352800"/>
            <a:ext cx="4567238" cy="1790700"/>
          </a:xfrm>
          <a:prstGeom prst="rect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3733800" y="2593975"/>
            <a:ext cx="472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sz="2000"/>
              <a:t>  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86204" y="1149062"/>
            <a:ext cx="4942379" cy="35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Ungodly behavior	Godly 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  <a:r>
              <a:rPr lang="en-US" sz="2800" dirty="0">
                <a:latin typeface="+mj-lt"/>
                <a:ea typeface="+mn-ea"/>
              </a:rPr>
              <a:t>		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u="sng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  <a:r>
              <a:rPr lang="en-US" sz="2800" dirty="0">
                <a:latin typeface="+mj-lt"/>
                <a:ea typeface="+mn-ea"/>
              </a:rPr>
              <a:t>	         	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Fighting		    Sharing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73914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6482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6482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73914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04804" y="4343403"/>
            <a:ext cx="2562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Behavior</a:t>
            </a:r>
          </a:p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(say &amp; do)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76200" y="5522893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What our kids say and do flows from the heart.  Prov. 4:23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Behavior can never be understood in isolation from the heart</a:t>
            </a:r>
          </a:p>
        </p:txBody>
      </p:sp>
      <p:sp>
        <p:nvSpPr>
          <p:cNvPr id="93194" name="Freeform 17"/>
          <p:cNvSpPr>
            <a:spLocks/>
          </p:cNvSpPr>
          <p:nvPr/>
        </p:nvSpPr>
        <p:spPr bwMode="auto">
          <a:xfrm>
            <a:off x="5181600" y="3962401"/>
            <a:ext cx="1828800" cy="339725"/>
          </a:xfrm>
          <a:custGeom>
            <a:avLst/>
            <a:gdLst>
              <a:gd name="T0" fmla="*/ 0 w 1152"/>
              <a:gd name="T1" fmla="*/ 2147483647 h 214"/>
              <a:gd name="T2" fmla="*/ 2147483647 w 1152"/>
              <a:gd name="T3" fmla="*/ 2147483647 h 214"/>
              <a:gd name="T4" fmla="*/ 2147483647 w 1152"/>
              <a:gd name="T5" fmla="*/ 2147483647 h 2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14">
                <a:moveTo>
                  <a:pt x="0" y="214"/>
                </a:moveTo>
                <a:cubicBezTo>
                  <a:pt x="88" y="182"/>
                  <a:pt x="195" y="44"/>
                  <a:pt x="528" y="22"/>
                </a:cubicBezTo>
                <a:cubicBezTo>
                  <a:pt x="861" y="0"/>
                  <a:pt x="1048" y="142"/>
                  <a:pt x="1152" y="166"/>
                </a:cubicBezTo>
              </a:path>
            </a:pathLst>
          </a:custGeom>
          <a:noFill/>
          <a:ln w="57150" cmpd="sng">
            <a:solidFill>
              <a:schemeClr val="tx1">
                <a:lumMod val="95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3352800" y="2286000"/>
            <a:ext cx="5602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200" b="1" dirty="0">
                <a:latin typeface="+mj-lt"/>
                <a:ea typeface="+mn-ea"/>
              </a:rPr>
              <a:t>         </a:t>
            </a:r>
            <a:r>
              <a:rPr lang="en-US" sz="2800" dirty="0">
                <a:latin typeface="+mj-lt"/>
                <a:ea typeface="+mn-ea"/>
              </a:rPr>
              <a:t>Love of self	      Love of others</a:t>
            </a:r>
          </a:p>
        </p:txBody>
      </p:sp>
      <p:sp>
        <p:nvSpPr>
          <p:cNvPr id="41997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Heart Directs Behavior</a:t>
            </a:r>
          </a:p>
        </p:txBody>
      </p:sp>
      <p:sp>
        <p:nvSpPr>
          <p:cNvPr id="46094" name="Line 6"/>
          <p:cNvSpPr>
            <a:spLocks noChangeShapeType="1"/>
          </p:cNvSpPr>
          <p:nvPr/>
        </p:nvSpPr>
        <p:spPr bwMode="auto">
          <a:xfrm flipH="1">
            <a:off x="1595438" y="2514600"/>
            <a:ext cx="0" cy="187642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5" name="Line 7"/>
          <p:cNvSpPr>
            <a:spLocks noChangeShapeType="1"/>
          </p:cNvSpPr>
          <p:nvPr/>
        </p:nvSpPr>
        <p:spPr bwMode="auto">
          <a:xfrm flipV="1">
            <a:off x="1600200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6" name="Line 8"/>
          <p:cNvSpPr>
            <a:spLocks noChangeShapeType="1"/>
          </p:cNvSpPr>
          <p:nvPr/>
        </p:nvSpPr>
        <p:spPr bwMode="auto">
          <a:xfrm flipH="1" flipV="1">
            <a:off x="1281113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46097" name="Picture 19" descr="MCSO0167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4478">
            <a:off x="828675" y="889574"/>
            <a:ext cx="18542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 rot="21379260">
            <a:off x="242888" y="1227562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+mj-lt"/>
                <a:ea typeface="+mn-ea"/>
              </a:rPr>
              <a:t>  Overflow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62001" y="2438402"/>
            <a:ext cx="20836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Matt. 15:17-20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Luke  6:43-45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Mark  7:17-23</a:t>
            </a: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3581400" y="2743200"/>
            <a:ext cx="538162" cy="1603375"/>
          </a:xfrm>
          <a:custGeom>
            <a:avLst/>
            <a:gdLst>
              <a:gd name="T0" fmla="*/ 2147483647 w 339"/>
              <a:gd name="T1" fmla="*/ 2147483647 h 1010"/>
              <a:gd name="T2" fmla="*/ 2147483647 w 339"/>
              <a:gd name="T3" fmla="*/ 2147483647 h 1010"/>
              <a:gd name="T4" fmla="*/ 2147483647 w 339"/>
              <a:gd name="T5" fmla="*/ 0 h 10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9" h="1010">
                <a:moveTo>
                  <a:pt x="339" y="1010"/>
                </a:moveTo>
                <a:cubicBezTo>
                  <a:pt x="285" y="931"/>
                  <a:pt x="30" y="780"/>
                  <a:pt x="15" y="538"/>
                </a:cubicBezTo>
                <a:cubicBezTo>
                  <a:pt x="0" y="296"/>
                  <a:pt x="145" y="99"/>
                  <a:pt x="178" y="0"/>
                </a:cubicBezTo>
              </a:path>
            </a:pathLst>
          </a:custGeom>
          <a:noFill/>
          <a:ln w="57150" cmpd="sng">
            <a:solidFill>
              <a:schemeClr val="tx1">
                <a:lumMod val="95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5105400" y="2819400"/>
            <a:ext cx="1600200" cy="1146175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0062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7010400" y="2271715"/>
            <a:ext cx="0" cy="4111625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4267200" y="2103438"/>
            <a:ext cx="0" cy="427990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3048000" y="762000"/>
            <a:ext cx="6248400" cy="590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Ungodly behavior	Godly behavior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   Attitude		    Attitude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dirty="0">
              <a:latin typeface="Helvetic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vengeance		entrusting self to God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fear of man               fear of God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pride                        	humility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love of self	           	love of others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self-preservation      	laying down life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fear		           	perfect love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covetousness           generosity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envy		           	good of others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hatred		           	love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anger			peacemaking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bitterness		forgiveness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approval		God</a:t>
            </a:r>
            <a:r>
              <a:rPr lang="ja-JP" altLang="en-US" sz="2300" dirty="0">
                <a:latin typeface="Helvetica" charset="0"/>
              </a:rPr>
              <a:t>’</a:t>
            </a:r>
            <a:r>
              <a:rPr lang="en-US" altLang="ja-JP" sz="2300" dirty="0">
                <a:latin typeface="Helvetica" charset="0"/>
              </a:rPr>
              <a:t>s approval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anxiety &amp; fear	peace &amp; contentment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300" dirty="0">
                <a:latin typeface="Helvetica" charset="0"/>
              </a:rPr>
              <a:t> rebellion		submission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04804" y="4737104"/>
            <a:ext cx="2562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Behavior</a:t>
            </a:r>
          </a:p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(say &amp; do)</a:t>
            </a:r>
          </a:p>
        </p:txBody>
      </p:sp>
      <p:sp>
        <p:nvSpPr>
          <p:cNvPr id="44038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-45720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Heart Directs Behavior</a:t>
            </a:r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 flipH="1">
            <a:off x="1595438" y="2860675"/>
            <a:ext cx="0" cy="187642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 flipV="1">
            <a:off x="1600200" y="42799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 flipH="1" flipV="1">
            <a:off x="1281113" y="42799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48138" name="Picture 19" descr="MCSO0167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4478">
            <a:off x="828675" y="1255715"/>
            <a:ext cx="18542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 rot="21379260">
            <a:off x="242888" y="1677524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+mj-lt"/>
                <a:ea typeface="+mn-ea"/>
              </a:rPr>
              <a:t>  Overflow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11952" y="2914652"/>
            <a:ext cx="20836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Matt. 15:17-20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Luke  6:43-45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Mark  7:17-23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10000" y="3352800"/>
            <a:ext cx="4567238" cy="1790700"/>
          </a:xfrm>
          <a:prstGeom prst="rect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3733800" y="2593975"/>
            <a:ext cx="472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sz="2000"/>
              <a:t>  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86204" y="1149062"/>
            <a:ext cx="4942379" cy="35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Ungodly behavior	Godly 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  <a:r>
              <a:rPr lang="en-US" sz="2800" dirty="0">
                <a:latin typeface="+mj-lt"/>
                <a:ea typeface="+mn-ea"/>
              </a:rPr>
              <a:t>		    </a:t>
            </a:r>
            <a:r>
              <a:rPr lang="en-US" sz="2800" u="sng" dirty="0">
                <a:latin typeface="+mj-lt"/>
                <a:ea typeface="+mn-ea"/>
              </a:rPr>
              <a:t>Attitude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u="sng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  <a:r>
              <a:rPr lang="en-US" sz="2800" dirty="0">
                <a:latin typeface="+mj-lt"/>
                <a:ea typeface="+mn-ea"/>
              </a:rPr>
              <a:t>	         	   </a:t>
            </a:r>
            <a:r>
              <a:rPr lang="en-US" sz="2800" u="sng" dirty="0">
                <a:latin typeface="+mj-lt"/>
                <a:ea typeface="+mn-ea"/>
              </a:rPr>
              <a:t>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Fighting		    Sharing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73914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648200" y="2133600"/>
            <a:ext cx="0" cy="12954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6482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7391400" y="3810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04804" y="4343403"/>
            <a:ext cx="2562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Behavior</a:t>
            </a:r>
          </a:p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(say &amp; do)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52400" y="5486401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What our kids say and do flows from the heart.  Prov. 4:23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Behavior can never be understood in isolation from the heart</a:t>
            </a:r>
          </a:p>
        </p:txBody>
      </p:sp>
      <p:sp>
        <p:nvSpPr>
          <p:cNvPr id="93194" name="Freeform 17"/>
          <p:cNvSpPr>
            <a:spLocks/>
          </p:cNvSpPr>
          <p:nvPr/>
        </p:nvSpPr>
        <p:spPr bwMode="auto">
          <a:xfrm>
            <a:off x="5105400" y="3962401"/>
            <a:ext cx="1828800" cy="339725"/>
          </a:xfrm>
          <a:custGeom>
            <a:avLst/>
            <a:gdLst>
              <a:gd name="T0" fmla="*/ 0 w 1152"/>
              <a:gd name="T1" fmla="*/ 2147483647 h 214"/>
              <a:gd name="T2" fmla="*/ 2147483647 w 1152"/>
              <a:gd name="T3" fmla="*/ 2147483647 h 214"/>
              <a:gd name="T4" fmla="*/ 2147483647 w 1152"/>
              <a:gd name="T5" fmla="*/ 2147483647 h 2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14">
                <a:moveTo>
                  <a:pt x="0" y="214"/>
                </a:moveTo>
                <a:cubicBezTo>
                  <a:pt x="88" y="182"/>
                  <a:pt x="195" y="44"/>
                  <a:pt x="528" y="22"/>
                </a:cubicBezTo>
                <a:cubicBezTo>
                  <a:pt x="861" y="0"/>
                  <a:pt x="1048" y="142"/>
                  <a:pt x="1152" y="166"/>
                </a:cubicBezTo>
              </a:path>
            </a:pathLst>
          </a:custGeom>
          <a:noFill/>
          <a:ln w="57150" cmpd="sng">
            <a:solidFill>
              <a:schemeClr val="tx1">
                <a:lumMod val="95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3352800" y="2286000"/>
            <a:ext cx="5602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200" b="1" dirty="0">
                <a:latin typeface="+mj-lt"/>
                <a:ea typeface="+mn-ea"/>
              </a:rPr>
              <a:t>         </a:t>
            </a:r>
            <a:r>
              <a:rPr lang="en-US" sz="2800" dirty="0">
                <a:latin typeface="+mj-lt"/>
                <a:ea typeface="+mn-ea"/>
              </a:rPr>
              <a:t>Love of self	      Love of others</a:t>
            </a:r>
          </a:p>
        </p:txBody>
      </p:sp>
      <p:sp>
        <p:nvSpPr>
          <p:cNvPr id="41997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Heart Directs Behavior</a:t>
            </a:r>
          </a:p>
        </p:txBody>
      </p:sp>
      <p:sp>
        <p:nvSpPr>
          <p:cNvPr id="46094" name="Line 6"/>
          <p:cNvSpPr>
            <a:spLocks noChangeShapeType="1"/>
          </p:cNvSpPr>
          <p:nvPr/>
        </p:nvSpPr>
        <p:spPr bwMode="auto">
          <a:xfrm flipH="1">
            <a:off x="1595438" y="2514600"/>
            <a:ext cx="0" cy="187642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5" name="Line 7"/>
          <p:cNvSpPr>
            <a:spLocks noChangeShapeType="1"/>
          </p:cNvSpPr>
          <p:nvPr/>
        </p:nvSpPr>
        <p:spPr bwMode="auto">
          <a:xfrm flipV="1">
            <a:off x="1600200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6096" name="Line 8"/>
          <p:cNvSpPr>
            <a:spLocks noChangeShapeType="1"/>
          </p:cNvSpPr>
          <p:nvPr/>
        </p:nvSpPr>
        <p:spPr bwMode="auto">
          <a:xfrm flipH="1" flipV="1">
            <a:off x="1281113" y="39624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46097" name="Picture 19" descr="MCSO0167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4478">
            <a:off x="828675" y="889574"/>
            <a:ext cx="18542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 rot="21379260">
            <a:off x="242888" y="1227562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+mj-lt"/>
                <a:ea typeface="+mn-ea"/>
              </a:rPr>
              <a:t>  Overflow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62001" y="2438402"/>
            <a:ext cx="20836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Matt. 15:17-20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Luke  6:43-45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Mark  7:17-23</a:t>
            </a: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3581400" y="2743200"/>
            <a:ext cx="538162" cy="1603375"/>
          </a:xfrm>
          <a:custGeom>
            <a:avLst/>
            <a:gdLst>
              <a:gd name="T0" fmla="*/ 2147483647 w 339"/>
              <a:gd name="T1" fmla="*/ 2147483647 h 1010"/>
              <a:gd name="T2" fmla="*/ 2147483647 w 339"/>
              <a:gd name="T3" fmla="*/ 2147483647 h 1010"/>
              <a:gd name="T4" fmla="*/ 2147483647 w 339"/>
              <a:gd name="T5" fmla="*/ 0 h 10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9" h="1010">
                <a:moveTo>
                  <a:pt x="339" y="1010"/>
                </a:moveTo>
                <a:cubicBezTo>
                  <a:pt x="285" y="931"/>
                  <a:pt x="30" y="780"/>
                  <a:pt x="15" y="538"/>
                </a:cubicBezTo>
                <a:cubicBezTo>
                  <a:pt x="0" y="296"/>
                  <a:pt x="145" y="99"/>
                  <a:pt x="178" y="0"/>
                </a:cubicBezTo>
              </a:path>
            </a:pathLst>
          </a:custGeom>
          <a:noFill/>
          <a:ln w="57150" cmpd="sng">
            <a:solidFill>
              <a:schemeClr val="tx1">
                <a:lumMod val="95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5105400" y="2819400"/>
            <a:ext cx="1600200" cy="1146175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488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124200" y="1066800"/>
            <a:ext cx="5410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Ungodly behavior	Godly 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 Attitude		    Attitude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Behavior	         	   Behavior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1400" dirty="0">
              <a:latin typeface="+mj-lt"/>
              <a:ea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+mn-ea"/>
              </a:rPr>
              <a:t>   Fighting		    Sharing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6858000" y="2057400"/>
            <a:ext cx="0" cy="15240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4038600" y="2057400"/>
            <a:ext cx="0" cy="15240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038600" y="4191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6096000" y="3048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276600" y="2362200"/>
            <a:ext cx="48210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Love of self		Love of others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4724400" y="2971800"/>
            <a:ext cx="0" cy="1127123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6858000" y="4191000"/>
            <a:ext cx="0" cy="1066800"/>
          </a:xfrm>
          <a:prstGeom prst="line">
            <a:avLst/>
          </a:prstGeom>
          <a:noFill/>
          <a:ln w="57150" cmpd="sng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9337" name="Freeform 11"/>
          <p:cNvSpPr>
            <a:spLocks/>
          </p:cNvSpPr>
          <p:nvPr/>
        </p:nvSpPr>
        <p:spPr bwMode="auto">
          <a:xfrm>
            <a:off x="10210804" y="914400"/>
            <a:ext cx="1323975" cy="1588"/>
          </a:xfrm>
          <a:custGeom>
            <a:avLst/>
            <a:gdLst>
              <a:gd name="T0" fmla="*/ 0 w 834"/>
              <a:gd name="T1" fmla="*/ 0 h 1"/>
              <a:gd name="T2" fmla="*/ 2147483647 w 834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4" h="1">
                <a:moveTo>
                  <a:pt x="0" y="0"/>
                </a:moveTo>
                <a:lnTo>
                  <a:pt x="834" y="0"/>
                </a:lnTo>
              </a:path>
            </a:pathLst>
          </a:custGeom>
          <a:noFill/>
          <a:ln w="9525">
            <a:solidFill>
              <a:srgbClr val="7A6A6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 rot="-2700000">
            <a:off x="5867400" y="2590800"/>
            <a:ext cx="15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99339" name="Freeform 14"/>
          <p:cNvSpPr>
            <a:spLocks/>
          </p:cNvSpPr>
          <p:nvPr/>
        </p:nvSpPr>
        <p:spPr bwMode="auto">
          <a:xfrm>
            <a:off x="5410200" y="1828800"/>
            <a:ext cx="1588" cy="928687"/>
          </a:xfrm>
          <a:custGeom>
            <a:avLst/>
            <a:gdLst>
              <a:gd name="T0" fmla="*/ 0 w 1"/>
              <a:gd name="T1" fmla="*/ 0 h 585"/>
              <a:gd name="T2" fmla="*/ 0 w 1"/>
              <a:gd name="T3" fmla="*/ 2147483647 h 5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585">
                <a:moveTo>
                  <a:pt x="0" y="0"/>
                </a:moveTo>
                <a:lnTo>
                  <a:pt x="0" y="585"/>
                </a:lnTo>
              </a:path>
            </a:pathLst>
          </a:custGeom>
          <a:noFill/>
          <a:ln w="57150" cmpd="sng">
            <a:solidFill>
              <a:schemeClr val="tx1">
                <a:lumMod val="95000"/>
              </a:schemeClr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Freeform 15"/>
          <p:cNvSpPr>
            <a:spLocks/>
          </p:cNvSpPr>
          <p:nvPr/>
        </p:nvSpPr>
        <p:spPr bwMode="auto">
          <a:xfrm flipV="1">
            <a:off x="5029200" y="1981200"/>
            <a:ext cx="719138" cy="76200"/>
          </a:xfrm>
          <a:custGeom>
            <a:avLst/>
            <a:gdLst>
              <a:gd name="T0" fmla="*/ 0 w 453"/>
              <a:gd name="T1" fmla="*/ 0 h 1"/>
              <a:gd name="T2" fmla="*/ 2147483647 w 453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" h="1">
                <a:moveTo>
                  <a:pt x="0" y="0"/>
                </a:moveTo>
                <a:lnTo>
                  <a:pt x="453" y="0"/>
                </a:lnTo>
              </a:path>
            </a:pathLst>
          </a:custGeom>
          <a:noFill/>
          <a:ln w="57150" cmpd="sng">
            <a:solidFill>
              <a:schemeClr val="tx1">
                <a:lumMod val="95000"/>
              </a:schemeClr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4876800" y="2590800"/>
            <a:ext cx="101958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endParaRPr lang="en-US" sz="2000" dirty="0">
              <a:latin typeface="Times New Roman" pitchFamily="18" charset="0"/>
              <a:ea typeface="+mn-ea"/>
            </a:endParaRP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repent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 faith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304804" y="4737104"/>
            <a:ext cx="2562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Behavior</a:t>
            </a:r>
          </a:p>
          <a:p>
            <a:pPr algn="ctr">
              <a:defRPr/>
            </a:pPr>
            <a:r>
              <a:rPr lang="en-US" sz="2800" dirty="0">
                <a:latin typeface="+mj-lt"/>
                <a:ea typeface="+mn-ea"/>
              </a:rPr>
              <a:t>(say &amp; do)</a:t>
            </a:r>
          </a:p>
        </p:txBody>
      </p:sp>
      <p:sp>
        <p:nvSpPr>
          <p:cNvPr id="45072" name="Rectangle 2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Heart Directs Behavior</a:t>
            </a:r>
          </a:p>
        </p:txBody>
      </p:sp>
      <p:sp>
        <p:nvSpPr>
          <p:cNvPr id="49169" name="Line 6"/>
          <p:cNvSpPr>
            <a:spLocks noChangeShapeType="1"/>
          </p:cNvSpPr>
          <p:nvPr/>
        </p:nvSpPr>
        <p:spPr bwMode="auto">
          <a:xfrm flipH="1">
            <a:off x="1595438" y="2860675"/>
            <a:ext cx="0" cy="187642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9170" name="Line 7"/>
          <p:cNvSpPr>
            <a:spLocks noChangeShapeType="1"/>
          </p:cNvSpPr>
          <p:nvPr/>
        </p:nvSpPr>
        <p:spPr bwMode="auto">
          <a:xfrm flipV="1">
            <a:off x="1600200" y="42799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49171" name="Line 8"/>
          <p:cNvSpPr>
            <a:spLocks noChangeShapeType="1"/>
          </p:cNvSpPr>
          <p:nvPr/>
        </p:nvSpPr>
        <p:spPr bwMode="auto">
          <a:xfrm flipH="1" flipV="1">
            <a:off x="1281113" y="42799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49172" name="Picture 19" descr="MCSO0167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4478">
            <a:off x="828675" y="1255715"/>
            <a:ext cx="18542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" name="Text Box 11"/>
          <p:cNvSpPr txBox="1">
            <a:spLocks noChangeArrowheads="1"/>
          </p:cNvSpPr>
          <p:nvPr/>
        </p:nvSpPr>
        <p:spPr bwMode="auto">
          <a:xfrm rot="21379260">
            <a:off x="242888" y="1677524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+mj-lt"/>
                <a:ea typeface="+mn-ea"/>
              </a:rPr>
              <a:t>  Overflow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62001" y="2914652"/>
            <a:ext cx="20836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Matt. 15:17-20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Luke  6:43-45</a:t>
            </a:r>
          </a:p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Mark  7:17-23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800600" y="2895600"/>
            <a:ext cx="1219200" cy="0"/>
          </a:xfrm>
          <a:prstGeom prst="straightConnector1">
            <a:avLst/>
          </a:prstGeom>
          <a:ln w="57150" cmpd="sng">
            <a:solidFill>
              <a:schemeClr val="tx1">
                <a:lumMod val="9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"/>
            <a:ext cx="853440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latin typeface="+mn-lt"/>
              </a:rPr>
              <a:t>Ages 6-12, Understanding Attitudes of Heart</a:t>
            </a:r>
            <a:r>
              <a:rPr lang="en-US" sz="3200" dirty="0">
                <a:latin typeface="+mn-l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+mn-lt"/>
              </a:rPr>
              <a:t>Identify ways that you focus on behavior rather than the heart?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+mn-lt"/>
              </a:rPr>
              <a:t>How does behaviorism appeal to things in our children that are wrong?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+mn-lt"/>
              </a:rPr>
              <a:t>How do you tend to focus more on cleaning the outside of the cup rather than the inside?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+mn-lt"/>
              </a:rPr>
              <a:t>Why does focusing on behavior and missing the heart create a temptation to hypocrisy toward our children?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+mn-lt"/>
              </a:rPr>
              <a:t>Why is it always easier to get to the gospel when we focus on the heart?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+mn-lt"/>
              </a:rPr>
              <a:t>How does standing in solidarity with our children in their struggle make it easier to bring them the hope of the gospel?</a:t>
            </a:r>
          </a:p>
        </p:txBody>
      </p:sp>
    </p:spTree>
    <p:extLst>
      <p:ext uri="{BB962C8B-B14F-4D97-AF65-F5344CB8AC3E}">
        <p14:creationId xmlns:p14="http://schemas.microsoft.com/office/powerpoint/2010/main" val="1135330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WordArt 4"/>
          <p:cNvSpPr>
            <a:spLocks noChangeArrowheads="1" noChangeShapeType="1" noTextEdit="1"/>
          </p:cNvSpPr>
          <p:nvPr/>
        </p:nvSpPr>
        <p:spPr bwMode="auto">
          <a:xfrm>
            <a:off x="457204" y="1925640"/>
            <a:ext cx="7554913" cy="1527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C1C8AA"/>
                </a:solidFill>
                <a:effectLst>
                  <a:outerShdw blurRad="50800" dist="38100" dir="18900000" sx="100999" sy="100999" algn="bl" rotWithShape="0">
                    <a:srgbClr val="000000">
                      <a:alpha val="39998"/>
                    </a:srgbClr>
                  </a:outerShdw>
                </a:effectLst>
                <a:latin typeface="+mj-lt"/>
                <a:ea typeface="+mj-lt"/>
                <a:cs typeface="+mj-lt"/>
              </a:rPr>
              <a:t>Session Four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3" y="3221038"/>
            <a:ext cx="8793163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1F2123"/>
                  </a:outerShdw>
                </a:effectLst>
                <a:latin typeface="Helvetica" charset="0"/>
              </a:rPr>
              <a:t>Teenagers: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1F2123"/>
                  </a:outerShdw>
                </a:effectLst>
                <a:latin typeface="Helvetica" charset="0"/>
              </a:rPr>
              <a:t>Embracing Gospel Living as Living Faith</a:t>
            </a:r>
          </a:p>
        </p:txBody>
      </p:sp>
      <p:sp>
        <p:nvSpPr>
          <p:cNvPr id="103427" name="WordArt 6"/>
          <p:cNvSpPr>
            <a:spLocks noChangeArrowheads="1" noChangeShapeType="1" noTextEdit="1"/>
          </p:cNvSpPr>
          <p:nvPr/>
        </p:nvSpPr>
        <p:spPr bwMode="auto">
          <a:xfrm>
            <a:off x="7280279" y="381002"/>
            <a:ext cx="1520825" cy="596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solidFill>
                <a:srgbClr val="C1C8AA"/>
              </a:solidFill>
              <a:effectLst>
                <a:outerShdw blurRad="63500" dist="29783" dir="6914402" algn="ctr" rotWithShape="0">
                  <a:srgbClr val="000000">
                    <a:alpha val="5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315200" y="706438"/>
            <a:ext cx="160020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defRPr/>
            </a:pPr>
            <a:endParaRPr lang="en-US" dirty="0">
              <a:latin typeface="+mj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52600" y="1371600"/>
            <a:ext cx="54864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latin typeface="+mj-lt"/>
                <a:ea typeface="+mn-ea"/>
              </a:rPr>
              <a:t>Insecurity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latin typeface="+mj-lt"/>
                <a:ea typeface="+mn-ea"/>
              </a:rPr>
              <a:t>Vulnerability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latin typeface="+mj-lt"/>
                <a:ea typeface="+mn-ea"/>
              </a:rPr>
              <a:t>Instability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latin typeface="+mj-lt"/>
                <a:ea typeface="+mn-ea"/>
              </a:rPr>
              <a:t>Apprehension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latin typeface="+mj-lt"/>
                <a:ea typeface="+mn-ea"/>
              </a:rPr>
              <a:t>Tendency to resistance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2484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cap="none" dirty="0">
                <a:latin typeface="+mn-lt"/>
              </a:rPr>
              <a:t>TEENS:  AN 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339152"/>
            <a:ext cx="8686800" cy="629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>
                <a:latin typeface="Helvetica" charset="0"/>
              </a:rPr>
              <a:t>		</a:t>
            </a:r>
            <a:r>
              <a:rPr lang="en-US" sz="2800" u="sng" dirty="0">
                <a:latin typeface="Helvetica" charset="0"/>
              </a:rPr>
              <a:t>Activities of the Heart</a:t>
            </a:r>
            <a:r>
              <a:rPr lang="en-US" sz="2800" dirty="0">
                <a:latin typeface="Helvetica" charset="0"/>
              </a:rPr>
              <a:t> 			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>
                <a:latin typeface="Helvetica" charset="0"/>
              </a:rPr>
              <a:t>Think			Hate			Love God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>
                <a:latin typeface="Helvetica" charset="0"/>
              </a:rPr>
              <a:t>Remember		Lust			Faithful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>
                <a:latin typeface="Helvetica" charset="0"/>
              </a:rPr>
              <a:t>Know			Love     		Upright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>
                <a:latin typeface="Helvetica" charset="0"/>
              </a:rPr>
              <a:t>Discern		Give			Deceive	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>
                <a:latin typeface="Helvetica" charset="0"/>
              </a:rPr>
              <a:t>Store things	Turn away/to	Set up idols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>
                <a:latin typeface="Helvetica" charset="0"/>
              </a:rPr>
              <a:t>See			Pray			Become hard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>
                <a:latin typeface="Helvetica" charset="0"/>
              </a:rPr>
              <a:t>Meditate		Rejoice		Seek God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>
                <a:latin typeface="Helvetica" charset="0"/>
              </a:rPr>
              <a:t>Fear			Become proud	Repent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>
                <a:latin typeface="Helvetica" charset="0"/>
              </a:rPr>
              <a:t>Grieve		Sing			Believe</a:t>
            </a:r>
            <a:r>
              <a:rPr lang="en-US" sz="3100" dirty="0">
                <a:latin typeface="Helvetica" charset="0"/>
              </a:rPr>
              <a:t>	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2000" dirty="0">
              <a:latin typeface="Helvetic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latin typeface="Helvetica" charset="0"/>
              </a:rPr>
              <a:t>  </a:t>
            </a:r>
            <a:r>
              <a:rPr lang="en-US" sz="3100" dirty="0">
                <a:latin typeface="Helvetica" charset="0"/>
              </a:rPr>
              <a:t>The grace of the New Covenant is a new heart </a:t>
            </a:r>
          </a:p>
        </p:txBody>
      </p:sp>
      <p:pic>
        <p:nvPicPr>
          <p:cNvPr id="24578" name="Picture 7" descr="MCSO02431_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3" y="-1828800"/>
            <a:ext cx="538163" cy="498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3"/>
          <p:cNvSpPr txBox="1">
            <a:spLocks noChangeArrowheads="1"/>
          </p:cNvSpPr>
          <p:nvPr/>
        </p:nvSpPr>
        <p:spPr bwMode="auto">
          <a:xfrm>
            <a:off x="990600" y="1253728"/>
            <a:ext cx="723900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ja-JP" altLang="en-US" sz="3600" dirty="0">
                <a:latin typeface="Helvetica" charset="0"/>
              </a:rPr>
              <a:t>“</a:t>
            </a:r>
            <a:r>
              <a:rPr lang="en-US" altLang="ja-JP" sz="3600" dirty="0">
                <a:latin typeface="Helvetica" charset="0"/>
              </a:rPr>
              <a:t>Cops and Robbers </a:t>
            </a:r>
            <a:r>
              <a:rPr lang="ja-JP" altLang="en-US" sz="3600" dirty="0">
                <a:latin typeface="Helvetica" charset="0"/>
              </a:rPr>
              <a:t>”</a:t>
            </a:r>
            <a:endParaRPr lang="en-US" altLang="ja-JP" sz="3600" dirty="0">
              <a:latin typeface="Helvetica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sz="3600" dirty="0">
                <a:latin typeface="Helvetica" charset="0"/>
              </a:rPr>
              <a:t>Disengaging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3600" dirty="0">
                <a:latin typeface="Helvetica" charset="0"/>
              </a:rPr>
              <a:t>Authoritarianism vs. Influence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3600" dirty="0">
                <a:latin typeface="Helvetica" charset="0"/>
              </a:rPr>
              <a:t>Reckless Words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3600" dirty="0">
                <a:latin typeface="Helvetica" charset="0"/>
              </a:rPr>
              <a:t>Majoring on minors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3600" dirty="0">
                <a:latin typeface="Helvetica" charset="0"/>
              </a:rPr>
              <a:t>(short-circuiting on behavior)</a:t>
            </a:r>
          </a:p>
          <a:p>
            <a:pPr algn="ctr" eaLnBrk="1" hangingPunct="1">
              <a:spcBef>
                <a:spcPts val="600"/>
              </a:spcBef>
            </a:pPr>
            <a:endParaRPr lang="en-US" sz="2800" dirty="0">
              <a:latin typeface="Helvetica" charset="0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82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Teens: Common Pitfalls for Parents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8600"/>
            <a:ext cx="84582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3600" dirty="0">
                <a:latin typeface="Helvetica" charset="0"/>
              </a:rPr>
              <a:t>GOALS WITH OUR TEENS</a:t>
            </a:r>
          </a:p>
          <a:p>
            <a:pPr eaLnBrk="1" hangingPunct="1">
              <a:spcBef>
                <a:spcPts val="0"/>
              </a:spcBef>
            </a:pPr>
            <a:endParaRPr lang="en-US" sz="1400" dirty="0">
              <a:latin typeface="Helvetica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3200" dirty="0">
                <a:latin typeface="Helvetica" charset="0"/>
              </a:rPr>
              <a:t>Internalization of the Gospel – embrace God</a:t>
            </a:r>
            <a:r>
              <a:rPr lang="ja-JP" altLang="en-US" sz="3200" dirty="0">
                <a:latin typeface="Helvetica" charset="0"/>
              </a:rPr>
              <a:t>’</a:t>
            </a:r>
            <a:r>
              <a:rPr lang="en-US" altLang="ja-JP" sz="3200" dirty="0">
                <a:latin typeface="Helvetica" charset="0"/>
              </a:rPr>
              <a:t>s truth as their own living faith.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Helvetica" charset="0"/>
              </a:rPr>
              <a:t>Shepherding and nurturing my teens interaction with the Word of God.  Helping them see the wisdom and vitality of ways of God.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Helvetica" charset="0"/>
              </a:rPr>
              <a:t>Shepherding through the periods of doubt.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Helvetica" charset="0"/>
              </a:rPr>
              <a:t>Developing a relationship that leads to mutuality as adults under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08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43" y="-523876"/>
            <a:ext cx="7885113" cy="1362076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latin typeface="+mn-lt"/>
              </a:rPr>
              <a:t>Questions to ask of any passage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8885238" cy="68608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What do we learn about God, his plan, character?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+mn-lt"/>
              </a:rPr>
              <a:t>What do we learn about us, our nature, struggles?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+mn-lt"/>
              </a:rPr>
              <a:t>What do we learn about the purpose of our lives?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+mn-lt"/>
              </a:rPr>
              <a:t>What do we learn about good, bad, falsehood, truth?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+mn-lt"/>
              </a:rPr>
              <a:t>What do we learn about right and wrong?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+mn-lt"/>
              </a:rPr>
              <a:t>What do we learn about relationships, love, authority?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+mn-lt"/>
              </a:rPr>
              <a:t>What do we learn about the heart, the inner man?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+mn-lt"/>
              </a:rPr>
              <a:t>What do we learn about how to critique the culture?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+mn-lt"/>
              </a:rPr>
              <a:t>What do we learn about to live and make decisions?</a:t>
            </a:r>
          </a:p>
          <a:p>
            <a:pPr>
              <a:lnSpc>
                <a:spcPct val="150000"/>
              </a:lnSpc>
              <a:defRPr/>
            </a:pPr>
            <a:endParaRPr lang="en-US" sz="2600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endParaRPr lang="en-US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-704603" y="838200"/>
            <a:ext cx="9296400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latin typeface="+mj-lt"/>
                <a:ea typeface="+mn-ea"/>
              </a:rPr>
              <a:t>	</a:t>
            </a:r>
            <a:r>
              <a:rPr lang="en-US" sz="3600" b="1" u="sng" dirty="0">
                <a:latin typeface="+mj-lt"/>
                <a:ea typeface="+mn-ea"/>
              </a:rPr>
              <a:t>Proverbs 1:7</a:t>
            </a:r>
            <a:r>
              <a:rPr lang="en-US" sz="3600" dirty="0">
                <a:latin typeface="+mj-lt"/>
                <a:ea typeface="+mn-ea"/>
              </a:rPr>
              <a:t>	Fear of the Lord.  		 	  Show the greatness and excellence of God.			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231775"/>
            <a:ext cx="8839200" cy="1222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Foundations from Proverbs 1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-742208" y="2168145"/>
            <a:ext cx="9753600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sz="3600" b="1" u="sng" dirty="0">
                <a:latin typeface="+mj-lt"/>
                <a:ea typeface="+mn-ea"/>
              </a:rPr>
              <a:t>Proverbs 1:8-9</a:t>
            </a:r>
            <a:r>
              <a:rPr lang="en-US" sz="3600" dirty="0">
                <a:latin typeface="+mj-lt"/>
                <a:ea typeface="+mn-ea"/>
              </a:rPr>
              <a:t>	  Remembering your parent’s words. Remind them that no one loves them like you do.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-685800" y="4040330"/>
            <a:ext cx="98298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sz="3600" b="1" u="sng" dirty="0">
                <a:latin typeface="+mj-lt"/>
                <a:ea typeface="+mn-ea"/>
              </a:rPr>
              <a:t>Proverbs 1:10-19</a:t>
            </a:r>
            <a:r>
              <a:rPr lang="en-US" sz="3600" dirty="0">
                <a:latin typeface="+mj-lt"/>
                <a:ea typeface="+mn-ea"/>
              </a:rPr>
              <a:t>   	</a:t>
            </a:r>
            <a:r>
              <a:rPr lang="en-US" sz="3600" dirty="0">
                <a:latin typeface="+mn-lt"/>
              </a:rPr>
              <a:t>Disassociation from the wicked. The attraction of association with the wicked is camaraderie – a sense of belonging. Make home a great place to belong.</a:t>
            </a:r>
            <a:r>
              <a:rPr lang="en-US" sz="4000" dirty="0">
                <a:latin typeface="+mj-lt"/>
                <a:ea typeface="+mn-ea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5979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dirty="0">
                <a:latin typeface="+mn-lt"/>
                <a:ea typeface="+mn-ea"/>
              </a:rPr>
              <a:t>The finest art of communication is not the ability to express your thoughts and ideas; it is the ability to understand the thoughts and ideas of your kids.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 dirty="0">
                <a:latin typeface="+mn-lt"/>
                <a:ea typeface="+mn-ea"/>
              </a:rPr>
              <a:t>Proverbs 18:2</a:t>
            </a:r>
            <a:r>
              <a:rPr lang="en-US" sz="3200" dirty="0">
                <a:latin typeface="+mn-lt"/>
                <a:ea typeface="+mn-ea"/>
              </a:rPr>
              <a:t> A fool finds no pleasure in understanding but delights in airing his own opinions.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 dirty="0">
                <a:latin typeface="+mn-lt"/>
                <a:ea typeface="+mn-ea"/>
              </a:rPr>
              <a:t>Proverbs 18:13</a:t>
            </a:r>
            <a:r>
              <a:rPr lang="en-US" sz="3200" dirty="0">
                <a:latin typeface="+mn-lt"/>
                <a:ea typeface="+mn-ea"/>
              </a:rPr>
              <a:t> He who answers before listening -- that is his folly and his shame.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 dirty="0">
                <a:latin typeface="+mn-lt"/>
                <a:ea typeface="+mn-ea"/>
              </a:rPr>
              <a:t>Proverbs 20:5</a:t>
            </a:r>
            <a:r>
              <a:rPr lang="en-US" sz="3200" dirty="0">
                <a:latin typeface="+mn-lt"/>
                <a:ea typeface="+mn-ea"/>
              </a:rPr>
              <a:t>  The purposes of a man's heart are deep waters, but a man of understanding draws them out. 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73100" y="136527"/>
            <a:ext cx="7772400" cy="5492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Communication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-960120" y="990601"/>
            <a:ext cx="11064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+mn-lt"/>
                <a:cs typeface="Cambria"/>
              </a:rPr>
              <a:t>2 Peter 1:3-4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5400" y="2239964"/>
            <a:ext cx="66294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3600" dirty="0">
                <a:latin typeface="+mj-lt"/>
                <a:cs typeface="Cambria"/>
              </a:rPr>
              <a:t>All the grace to do all that God calls you to as a parent has been given to you by Jesus Christ</a:t>
            </a:r>
          </a:p>
        </p:txBody>
      </p:sp>
    </p:spTree>
    <p:extLst>
      <p:ext uri="{BB962C8B-B14F-4D97-AF65-F5344CB8AC3E}">
        <p14:creationId xmlns:p14="http://schemas.microsoft.com/office/powerpoint/2010/main" val="1953272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6200"/>
            <a:ext cx="83820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+mn-lt"/>
              </a:rPr>
              <a:t>  </a:t>
            </a:r>
            <a:r>
              <a:rPr lang="en-US" sz="3200" b="1" dirty="0">
                <a:latin typeface="+mn-lt"/>
              </a:rPr>
              <a:t> Teens: Embracing the Gospel as Living Faith</a:t>
            </a:r>
            <a:endParaRPr lang="en-US" sz="2700" b="1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700" dirty="0">
                <a:latin typeface="+mn-lt"/>
              </a:rPr>
              <a:t>As a teen did you experience insecurity, vulnerability, instability, apprehension, resistance to authority? How can you use your life experience to encourage your teenager?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+mn-lt"/>
              </a:rPr>
              <a:t>Which of the pitfalls for parents of teens (cops and robbers, disengaging, authoritarianism vs. influence, reckless words, majoring on minors) is a tendency for you? 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+mn-lt"/>
              </a:rPr>
              <a:t>What growth in you would facilitate your nurture of your teen with the robust truth of the gospel?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+mn-lt"/>
              </a:rPr>
              <a:t>How can you prepare to shepherd your teens through the inevitable periods of doubt?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+mn-lt"/>
              </a:rPr>
              <a:t>Which of the three foundations for teenagers from Proverbs 1 do your teens need the most? How can you facilitate their growth?</a:t>
            </a:r>
          </a:p>
        </p:txBody>
      </p:sp>
    </p:spTree>
    <p:extLst>
      <p:ext uri="{BB962C8B-B14F-4D97-AF65-F5344CB8AC3E}">
        <p14:creationId xmlns:p14="http://schemas.microsoft.com/office/powerpoint/2010/main" val="14043385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WordArt 4"/>
          <p:cNvSpPr>
            <a:spLocks noChangeArrowheads="1" noChangeShapeType="1" noTextEdit="1"/>
          </p:cNvSpPr>
          <p:nvPr/>
        </p:nvSpPr>
        <p:spPr bwMode="auto">
          <a:xfrm>
            <a:off x="674691" y="1925640"/>
            <a:ext cx="7554913" cy="1527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C1C8AA"/>
                </a:solidFill>
                <a:effectLst>
                  <a:outerShdw blurRad="50800" dist="38100" dir="18900000" sx="100999" sy="100999" algn="bl" rotWithShape="0">
                    <a:srgbClr val="000000">
                      <a:alpha val="39998"/>
                    </a:srgbClr>
                  </a:outerShdw>
                </a:effectLst>
                <a:latin typeface="+mj-lt"/>
                <a:ea typeface="+mj-lt"/>
                <a:cs typeface="+mj-lt"/>
              </a:rPr>
              <a:t>Session Five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55641" y="3144838"/>
            <a:ext cx="8793163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defRPr/>
            </a:pP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Times New Roman" pitchFamily="18" charset="0"/>
              </a:rPr>
              <a:t>Helping Our Kids See the Glory of God</a:t>
            </a:r>
            <a:endParaRPr lang="en-US" sz="3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43011" name="WordArt 6"/>
          <p:cNvSpPr>
            <a:spLocks noChangeArrowheads="1" noChangeShapeType="1" noTextEdit="1"/>
          </p:cNvSpPr>
          <p:nvPr/>
        </p:nvSpPr>
        <p:spPr bwMode="auto">
          <a:xfrm>
            <a:off x="7280279" y="381002"/>
            <a:ext cx="1520825" cy="596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solidFill>
                <a:srgbClr val="C1C8AA"/>
              </a:solidFill>
              <a:effectLst>
                <a:outerShdw blurRad="63500" dist="29783" dir="6914402" algn="ctr" rotWithShape="0">
                  <a:srgbClr val="000000">
                    <a:alpha val="5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07317" y="706438"/>
            <a:ext cx="151288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defRPr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69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304800" y="5105403"/>
            <a:ext cx="8534400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dirty="0">
                <a:latin typeface="+mn-lt"/>
                <a:ea typeface="+mn-ea"/>
              </a:rPr>
              <a:t>Your kids are made in the image of God.         They are designed for worship.       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600" dirty="0">
                <a:latin typeface="+mn-lt"/>
                <a:ea typeface="+mn-ea"/>
              </a:rPr>
              <a:t>They will either worship God or idols. </a:t>
            </a:r>
          </a:p>
        </p:txBody>
      </p:sp>
      <p:grpSp>
        <p:nvGrpSpPr>
          <p:cNvPr id="45058" name="Group 3"/>
          <p:cNvGrpSpPr>
            <a:grpSpLocks/>
          </p:cNvGrpSpPr>
          <p:nvPr/>
        </p:nvGrpSpPr>
        <p:grpSpPr bwMode="auto">
          <a:xfrm>
            <a:off x="1828800" y="685800"/>
            <a:ext cx="5410200" cy="4459288"/>
            <a:chOff x="1056" y="336"/>
            <a:chExt cx="3552" cy="2928"/>
          </a:xfrm>
        </p:grpSpPr>
        <p:sp>
          <p:nvSpPr>
            <p:cNvPr id="21509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3552" cy="29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1510" name="Line 5"/>
            <p:cNvSpPr>
              <a:spLocks noChangeShapeType="1"/>
            </p:cNvSpPr>
            <p:nvPr/>
          </p:nvSpPr>
          <p:spPr bwMode="auto">
            <a:xfrm flipV="1">
              <a:off x="1056" y="336"/>
              <a:ext cx="3552" cy="29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1487" y="528"/>
              <a:ext cx="556" cy="30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b="1" dirty="0">
                  <a:latin typeface="+mj-lt"/>
                  <a:ea typeface="+mn-ea"/>
                </a:rPr>
                <a:t>God</a:t>
              </a:r>
            </a:p>
          </p:txBody>
        </p:sp>
        <p:sp>
          <p:nvSpPr>
            <p:cNvPr id="21512" name="AutoShape 7"/>
            <p:cNvSpPr>
              <a:spLocks noChangeArrowheads="1"/>
            </p:cNvSpPr>
            <p:nvPr/>
          </p:nvSpPr>
          <p:spPr bwMode="auto">
            <a:xfrm rot="-5045863">
              <a:off x="864" y="814"/>
              <a:ext cx="767" cy="289"/>
            </a:xfrm>
            <a:prstGeom prst="curvedDownArrow">
              <a:avLst>
                <a:gd name="adj1" fmla="val 53080"/>
                <a:gd name="adj2" fmla="val 106159"/>
                <a:gd name="adj3" fmla="val 1319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grpSp>
          <p:nvGrpSpPr>
            <p:cNvPr id="45064" name="Group 8"/>
            <p:cNvGrpSpPr>
              <a:grpSpLocks/>
            </p:cNvGrpSpPr>
            <p:nvPr/>
          </p:nvGrpSpPr>
          <p:grpSpPr bwMode="auto">
            <a:xfrm>
              <a:off x="2832" y="2304"/>
              <a:ext cx="1152" cy="528"/>
              <a:chOff x="2832" y="2304"/>
              <a:chExt cx="1152" cy="528"/>
            </a:xfrm>
          </p:grpSpPr>
          <p:sp>
            <p:nvSpPr>
              <p:cNvPr id="21521" name="Oval 9"/>
              <p:cNvSpPr>
                <a:spLocks noChangeArrowheads="1"/>
              </p:cNvSpPr>
              <p:nvPr/>
            </p:nvSpPr>
            <p:spPr bwMode="auto">
              <a:xfrm>
                <a:off x="3648" y="2496"/>
                <a:ext cx="336" cy="29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1522" name="Line 10"/>
              <p:cNvSpPr>
                <a:spLocks noChangeShapeType="1"/>
              </p:cNvSpPr>
              <p:nvPr/>
            </p:nvSpPr>
            <p:spPr bwMode="auto">
              <a:xfrm flipH="1" flipV="1">
                <a:off x="3168" y="2304"/>
                <a:ext cx="528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1523" name="Line 11"/>
              <p:cNvSpPr>
                <a:spLocks noChangeShapeType="1"/>
              </p:cNvSpPr>
              <p:nvPr/>
            </p:nvSpPr>
            <p:spPr bwMode="auto">
              <a:xfrm>
                <a:off x="3168" y="2304"/>
                <a:ext cx="48" cy="2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1524" name="Line 12"/>
              <p:cNvSpPr>
                <a:spLocks noChangeShapeType="1"/>
              </p:cNvSpPr>
              <p:nvPr/>
            </p:nvSpPr>
            <p:spPr bwMode="auto">
              <a:xfrm flipH="1">
                <a:off x="3072" y="2304"/>
                <a:ext cx="96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1525" name="Line 13"/>
              <p:cNvSpPr>
                <a:spLocks noChangeShapeType="1"/>
              </p:cNvSpPr>
              <p:nvPr/>
            </p:nvSpPr>
            <p:spPr bwMode="auto">
              <a:xfrm flipH="1" flipV="1">
                <a:off x="2880" y="2448"/>
                <a:ext cx="336" cy="1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1526" name="Line 14"/>
              <p:cNvSpPr>
                <a:spLocks noChangeShapeType="1"/>
              </p:cNvSpPr>
              <p:nvPr/>
            </p:nvSpPr>
            <p:spPr bwMode="auto">
              <a:xfrm flipH="1" flipV="1">
                <a:off x="2832" y="2594"/>
                <a:ext cx="240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1527" name="Line 15"/>
              <p:cNvSpPr>
                <a:spLocks noChangeShapeType="1"/>
              </p:cNvSpPr>
              <p:nvPr/>
            </p:nvSpPr>
            <p:spPr bwMode="auto">
              <a:xfrm>
                <a:off x="3504" y="2448"/>
                <a:ext cx="96" cy="3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1528" name="Line 16"/>
              <p:cNvSpPr>
                <a:spLocks noChangeShapeType="1"/>
              </p:cNvSpPr>
              <p:nvPr/>
            </p:nvSpPr>
            <p:spPr bwMode="auto">
              <a:xfrm flipV="1">
                <a:off x="3504" y="2400"/>
                <a:ext cx="38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15370" name="Text Box 17"/>
            <p:cNvSpPr txBox="1">
              <a:spLocks noChangeArrowheads="1"/>
            </p:cNvSpPr>
            <p:nvPr/>
          </p:nvSpPr>
          <p:spPr bwMode="auto">
            <a:xfrm>
              <a:off x="3408" y="2832"/>
              <a:ext cx="816" cy="30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  <a:ea typeface="+mn-ea"/>
                </a:rPr>
                <a:t>   </a:t>
              </a:r>
              <a:r>
                <a:rPr lang="en-US" sz="2400" b="1" dirty="0">
                  <a:latin typeface="+mj-lt"/>
                  <a:ea typeface="+mn-ea"/>
                </a:rPr>
                <a:t>Idols</a:t>
              </a:r>
            </a:p>
          </p:txBody>
        </p:sp>
        <p:sp>
          <p:nvSpPr>
            <p:cNvPr id="21515" name="AutoShape 18"/>
            <p:cNvSpPr>
              <a:spLocks noChangeArrowheads="1"/>
            </p:cNvSpPr>
            <p:nvPr/>
          </p:nvSpPr>
          <p:spPr bwMode="auto">
            <a:xfrm rot="5192404">
              <a:off x="1848" y="888"/>
              <a:ext cx="720" cy="28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grpSp>
          <p:nvGrpSpPr>
            <p:cNvPr id="45067" name="Group 19"/>
            <p:cNvGrpSpPr>
              <a:grpSpLocks/>
            </p:cNvGrpSpPr>
            <p:nvPr/>
          </p:nvGrpSpPr>
          <p:grpSpPr bwMode="auto">
            <a:xfrm>
              <a:off x="1492" y="864"/>
              <a:ext cx="437" cy="1200"/>
              <a:chOff x="4944" y="1152"/>
              <a:chExt cx="576" cy="1584"/>
            </a:xfrm>
          </p:grpSpPr>
          <p:sp>
            <p:nvSpPr>
              <p:cNvPr id="21517" name="Oval 20"/>
              <p:cNvSpPr>
                <a:spLocks noChangeArrowheads="1"/>
              </p:cNvSpPr>
              <p:nvPr/>
            </p:nvSpPr>
            <p:spPr bwMode="auto">
              <a:xfrm>
                <a:off x="5040" y="1154"/>
                <a:ext cx="386" cy="38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1518" name="Line 21"/>
              <p:cNvSpPr>
                <a:spLocks noChangeShapeType="1"/>
              </p:cNvSpPr>
              <p:nvPr/>
            </p:nvSpPr>
            <p:spPr bwMode="auto">
              <a:xfrm>
                <a:off x="5232" y="1538"/>
                <a:ext cx="0" cy="7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45070" name="Freeform 22"/>
              <p:cNvSpPr>
                <a:spLocks/>
              </p:cNvSpPr>
              <p:nvPr/>
            </p:nvSpPr>
            <p:spPr bwMode="auto">
              <a:xfrm>
                <a:off x="4944" y="1632"/>
                <a:ext cx="576" cy="528"/>
              </a:xfrm>
              <a:custGeom>
                <a:avLst/>
                <a:gdLst>
                  <a:gd name="T0" fmla="*/ 0 w 576"/>
                  <a:gd name="T1" fmla="*/ 480 h 528"/>
                  <a:gd name="T2" fmla="*/ 288 w 576"/>
                  <a:gd name="T3" fmla="*/ 0 h 528"/>
                  <a:gd name="T4" fmla="*/ 576 w 576"/>
                  <a:gd name="T5" fmla="*/ 528 h 5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528">
                    <a:moveTo>
                      <a:pt x="0" y="480"/>
                    </a:moveTo>
                    <a:lnTo>
                      <a:pt x="288" y="0"/>
                    </a:lnTo>
                    <a:lnTo>
                      <a:pt x="576" y="52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1" name="Freeform 23"/>
              <p:cNvSpPr>
                <a:spLocks/>
              </p:cNvSpPr>
              <p:nvPr/>
            </p:nvSpPr>
            <p:spPr bwMode="auto">
              <a:xfrm>
                <a:off x="4944" y="2208"/>
                <a:ext cx="576" cy="528"/>
              </a:xfrm>
              <a:custGeom>
                <a:avLst/>
                <a:gdLst>
                  <a:gd name="T0" fmla="*/ 0 w 576"/>
                  <a:gd name="T1" fmla="*/ 480 h 528"/>
                  <a:gd name="T2" fmla="*/ 288 w 576"/>
                  <a:gd name="T3" fmla="*/ 0 h 528"/>
                  <a:gd name="T4" fmla="*/ 576 w 576"/>
                  <a:gd name="T5" fmla="*/ 528 h 5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528">
                    <a:moveTo>
                      <a:pt x="0" y="480"/>
                    </a:moveTo>
                    <a:lnTo>
                      <a:pt x="288" y="0"/>
                    </a:lnTo>
                    <a:lnTo>
                      <a:pt x="576" y="52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12" name="Rectangle 24"/>
          <p:cNvSpPr>
            <a:spLocks noGrp="1" noChangeArrowheads="1"/>
          </p:cNvSpPr>
          <p:nvPr>
            <p:ph type="title"/>
          </p:nvPr>
        </p:nvSpPr>
        <p:spPr>
          <a:xfrm>
            <a:off x="573087" y="-609600"/>
            <a:ext cx="7885113" cy="13620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Children are worshipers</a:t>
            </a:r>
          </a:p>
        </p:txBody>
      </p:sp>
    </p:spTree>
    <p:extLst>
      <p:ext uri="{BB962C8B-B14F-4D97-AF65-F5344CB8AC3E}">
        <p14:creationId xmlns:p14="http://schemas.microsoft.com/office/powerpoint/2010/main" val="7696652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124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u="sng" dirty="0">
                <a:latin typeface="+mj-lt"/>
                <a:ea typeface="+mn-ea"/>
              </a:rPr>
              <a:t>Idols of the heart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057400" y="1143000"/>
            <a:ext cx="53340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Power and influence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Pride and performance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Pleasure and sensuality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Possessions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Fear of man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Desire to be approved</a:t>
            </a:r>
          </a:p>
        </p:txBody>
      </p:sp>
    </p:spTree>
    <p:extLst>
      <p:ext uri="{BB962C8B-B14F-4D97-AF65-F5344CB8AC3E}">
        <p14:creationId xmlns:p14="http://schemas.microsoft.com/office/powerpoint/2010/main" val="4148599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19200" y="304801"/>
            <a:ext cx="65532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Implications for 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Understanding Behavior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4000" dirty="0">
              <a:latin typeface="+mn-lt"/>
              <a:ea typeface="+mn-ea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38200" y="2057400"/>
            <a:ext cx="7620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400" dirty="0">
                <a:latin typeface="Helvetica" charset="0"/>
              </a:rPr>
              <a:t>	1. The activities of heart drive 	behavior.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dirty="0">
                <a:latin typeface="Helvetica" charset="0"/>
              </a:rPr>
              <a:t>	2. Great areas in which to 	develop questions for kids.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dirty="0">
                <a:latin typeface="Helvetica" charset="0"/>
              </a:rPr>
              <a:t>	3. Good Bible study for family.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609600" y="702469"/>
            <a:ext cx="8610600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Psalm 145	    		Psalm 63:1-5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Psalm 4:6-7	    		Psalm 73:25-26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Psalm 16			Psalm 81:10,16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Psalm 17:13-15		Psalm 96:1-3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Psalm 27:1-6			Matthew 13:44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Psalm 36:5-9			Isaiah 55:1-3	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600" b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652112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28600" y="0"/>
            <a:ext cx="861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u="sng" dirty="0">
                <a:latin typeface="+mn-lt"/>
                <a:ea typeface="+mn-ea"/>
              </a:rPr>
              <a:t>Why is this so important?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0" y="76200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>
                <a:latin typeface="+mn-lt"/>
                <a:ea typeface="+mn-ea"/>
              </a:rPr>
              <a:t>  	</a:t>
            </a:r>
            <a:r>
              <a:rPr lang="en-US" sz="4000" dirty="0">
                <a:latin typeface="+mn-lt"/>
                <a:ea typeface="+mn-ea"/>
              </a:rPr>
              <a:t>What we do with God determines how    	we interpret life.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0" y="2057402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>
                <a:latin typeface="+mn-lt"/>
                <a:ea typeface="+mn-ea"/>
              </a:rPr>
              <a:t>  	</a:t>
            </a:r>
            <a:r>
              <a:rPr lang="en-US" sz="4000" dirty="0">
                <a:latin typeface="+mn-lt"/>
                <a:ea typeface="+mn-ea"/>
              </a:rPr>
              <a:t>Solid and lasting joys are found in   	knowing God.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4000" dirty="0">
              <a:latin typeface="+mn-lt"/>
              <a:ea typeface="+mn-ea"/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0" y="332476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  	You must be dazzled by God to dazzle 	your kids.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0" y="464820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>
                <a:latin typeface="+mn-lt"/>
                <a:ea typeface="+mn-ea"/>
              </a:rPr>
              <a:t>  	</a:t>
            </a:r>
            <a:r>
              <a:rPr lang="en-US" sz="4000" dirty="0">
                <a:latin typeface="+mn-lt"/>
                <a:ea typeface="+mn-ea"/>
              </a:rPr>
              <a:t>Our children can see and embrace the 	glory of God.</a:t>
            </a:r>
          </a:p>
        </p:txBody>
      </p:sp>
    </p:spTree>
    <p:extLst>
      <p:ext uri="{BB962C8B-B14F-4D97-AF65-F5344CB8AC3E}">
        <p14:creationId xmlns:p14="http://schemas.microsoft.com/office/powerpoint/2010/main" val="4122507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3" grpId="0"/>
      <p:bldP spid="119814" grpId="0"/>
      <p:bldP spid="1198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-384718"/>
            <a:ext cx="1846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53250" name="Picture 4" descr="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152400"/>
            <a:ext cx="483711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5643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28600" y="-44021"/>
            <a:ext cx="861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u="sng" dirty="0">
                <a:latin typeface="+mj-lt"/>
                <a:ea typeface="+mn-ea"/>
              </a:rPr>
              <a:t>Why is this so important?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52400" y="62847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latin typeface="+mn-lt"/>
                <a:ea typeface="+mn-ea"/>
              </a:rPr>
              <a:t>  </a:t>
            </a:r>
            <a:r>
              <a:rPr lang="en-US" sz="3600" dirty="0">
                <a:latin typeface="+mn-lt"/>
                <a:ea typeface="+mn-ea"/>
              </a:rPr>
              <a:t>What we do with God determines how we 	interpret life.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76200" y="1854875"/>
            <a:ext cx="9067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latin typeface="+mn-lt"/>
                <a:ea typeface="+mn-ea"/>
              </a:rPr>
              <a:t>   </a:t>
            </a:r>
            <a:r>
              <a:rPr lang="en-US" sz="3600" dirty="0">
                <a:latin typeface="+mn-lt"/>
                <a:ea typeface="+mn-ea"/>
              </a:rPr>
              <a:t>Solid and lasting joys are found in knowing               	God.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600" dirty="0">
              <a:latin typeface="+mn-lt"/>
              <a:ea typeface="+mn-ea"/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-152400" y="2362200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latin typeface="+mn-lt"/>
                <a:ea typeface="+mn-ea"/>
              </a:rPr>
              <a:t> 	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latin typeface="+mn-lt"/>
                <a:ea typeface="+mn-ea"/>
              </a:rPr>
              <a:t>     You must be dazzled by God to dazzle your 	kids.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-38100" y="436227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latin typeface="+mn-lt"/>
                <a:ea typeface="+mn-ea"/>
              </a:rPr>
              <a:t>    </a:t>
            </a:r>
            <a:r>
              <a:rPr lang="en-US" sz="3600" dirty="0">
                <a:latin typeface="+mn-lt"/>
                <a:ea typeface="+mn-ea"/>
              </a:rPr>
              <a:t>Our children can see and embrace the glory  	of God.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71500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562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    Beholding his glory transforms us into his 	likeness.</a:t>
            </a:r>
          </a:p>
        </p:txBody>
      </p:sp>
    </p:spTree>
    <p:extLst>
      <p:ext uri="{BB962C8B-B14F-4D97-AF65-F5344CB8AC3E}">
        <p14:creationId xmlns:p14="http://schemas.microsoft.com/office/powerpoint/2010/main" val="1098453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924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700" b="1" dirty="0">
                <a:latin typeface="+mn-lt"/>
              </a:rPr>
              <a:t>	</a:t>
            </a:r>
            <a:r>
              <a:rPr lang="en-US" sz="3200" b="1" dirty="0">
                <a:latin typeface="+mn-lt"/>
              </a:rPr>
              <a:t>Showing our Children the Glory of God</a:t>
            </a:r>
            <a:r>
              <a:rPr lang="en-US" sz="3200" dirty="0">
                <a:latin typeface="+mn-lt"/>
              </a:rPr>
              <a:t>    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+mn-lt"/>
              </a:rPr>
              <a:t>What evidence to you see that your children are        worshippers?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+mn-lt"/>
              </a:rPr>
              <a:t>How can we keep the need to show them God's glory before us all the time?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+mn-lt"/>
              </a:rPr>
              <a:t>What gets in the way of showing them God’ glory?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+mn-lt"/>
              </a:rPr>
              <a:t>What are temptations to polish their idols? How are your idols similar (or different) than your kid's?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+mn-lt"/>
              </a:rPr>
              <a:t>How can you make delighting God a journey to take with your children?</a:t>
            </a:r>
            <a:br>
              <a:rPr lang="en-US" sz="3000" dirty="0">
                <a:latin typeface="+mn-lt"/>
              </a:rPr>
            </a:b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63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8001000" cy="581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Major Old Testament Thread of Truth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		1 Samuel 16:7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		Deuteronomy 10:12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		1 Chronicles 28:9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		Proverbs 3:5-6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		2 Chronicles 16:9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4000" dirty="0">
                <a:latin typeface="+mn-lt"/>
                <a:ea typeface="+mn-ea"/>
              </a:rPr>
              <a:t>		1 Kings 8:57-58</a:t>
            </a:r>
          </a:p>
          <a:p>
            <a:pPr algn="ctr" eaLnBrk="1" hangingPunct="1">
              <a:lnSpc>
                <a:spcPct val="120000"/>
              </a:lnSpc>
              <a:defRPr/>
            </a:pPr>
            <a:endParaRPr lang="en-US" sz="3200" b="1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6"/>
          <p:cNvSpPr>
            <a:spLocks noChangeShapeType="1"/>
          </p:cNvSpPr>
          <p:nvPr/>
        </p:nvSpPr>
        <p:spPr bwMode="auto">
          <a:xfrm>
            <a:off x="4267200" y="2362200"/>
            <a:ext cx="0" cy="2895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4339" name="Line 7"/>
          <p:cNvSpPr>
            <a:spLocks noChangeShapeType="1"/>
          </p:cNvSpPr>
          <p:nvPr/>
        </p:nvSpPr>
        <p:spPr bwMode="auto">
          <a:xfrm flipV="1">
            <a:off x="4267200" y="4800600"/>
            <a:ext cx="3048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4340" name="Line 8"/>
          <p:cNvSpPr>
            <a:spLocks noChangeShapeType="1"/>
          </p:cNvSpPr>
          <p:nvPr/>
        </p:nvSpPr>
        <p:spPr bwMode="auto">
          <a:xfrm flipH="1" flipV="1">
            <a:off x="3962400" y="4800600"/>
            <a:ext cx="3048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6634400" y="5334000"/>
            <a:ext cx="3124200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b="1">
                <a:latin typeface="Times New Roman" charset="0"/>
              </a:rPr>
              <a:t>Behavior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b="1">
                <a:latin typeface="Times New Roman" charset="0"/>
              </a:rPr>
              <a:t>(say and do)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590800" y="5410200"/>
            <a:ext cx="3352800" cy="11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4000" dirty="0">
                <a:latin typeface="+mj-lt"/>
                <a:ea typeface="+mn-ea"/>
              </a:rPr>
              <a:t>Behavior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4000" dirty="0">
                <a:latin typeface="+mj-lt"/>
                <a:ea typeface="+mn-ea"/>
              </a:rPr>
              <a:t>(say and do)</a:t>
            </a:r>
          </a:p>
        </p:txBody>
      </p:sp>
      <p:pic>
        <p:nvPicPr>
          <p:cNvPr id="30726" name="Picture 19" descr="MCSO01677_0000[1]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5522">
            <a:off x="3179763" y="152400"/>
            <a:ext cx="2514600" cy="2322514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12" descr="heart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989">
            <a:off x="11277604" y="-1371600"/>
            <a:ext cx="1933575" cy="2057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6200" y="25146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latin typeface="+mj-lt"/>
                <a:ea typeface="+mn-ea"/>
              </a:rPr>
              <a:t>Matt  15:17-20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-76200" y="31242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latin typeface="+mj-lt"/>
                <a:ea typeface="+mn-ea"/>
              </a:rPr>
              <a:t>Mark  7:20-23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-76200" y="3657600"/>
            <a:ext cx="906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000" dirty="0">
                <a:latin typeface="+mj-lt"/>
                <a:ea typeface="+mn-ea"/>
              </a:rPr>
              <a:t>  </a:t>
            </a:r>
            <a:r>
              <a:rPr lang="en-US" sz="4000" dirty="0">
                <a:latin typeface="+mj-lt"/>
                <a:ea typeface="+mn-ea"/>
              </a:rPr>
              <a:t>Luke  6:43-45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 rot="21379260">
            <a:off x="2879725" y="728557"/>
            <a:ext cx="266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latin typeface="+mj-lt"/>
                <a:ea typeface="+mn-ea"/>
              </a:rPr>
              <a:t>  </a:t>
            </a:r>
            <a:r>
              <a:rPr lang="en-US" sz="3600" b="1" dirty="0">
                <a:latin typeface="+mj-lt"/>
                <a:ea typeface="+mn-ea"/>
              </a:rPr>
              <a:t>Overflow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build="p"/>
      <p:bldP spid="18449" grpId="0" build="p"/>
      <p:bldP spid="1845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"/>
          <p:cNvGrpSpPr>
            <a:grpSpLocks/>
          </p:cNvGrpSpPr>
          <p:nvPr/>
        </p:nvGrpSpPr>
        <p:grpSpPr bwMode="auto">
          <a:xfrm>
            <a:off x="11734800" y="3886202"/>
            <a:ext cx="731838" cy="323850"/>
            <a:chOff x="864" y="240"/>
            <a:chExt cx="4052" cy="3696"/>
          </a:xfrm>
        </p:grpSpPr>
        <p:sp>
          <p:nvSpPr>
            <p:cNvPr id="32777" name="Freeform 3"/>
            <p:cNvSpPr>
              <a:spLocks/>
            </p:cNvSpPr>
            <p:nvPr/>
          </p:nvSpPr>
          <p:spPr bwMode="auto">
            <a:xfrm>
              <a:off x="864" y="240"/>
              <a:ext cx="3871" cy="2116"/>
            </a:xfrm>
            <a:custGeom>
              <a:avLst/>
              <a:gdLst>
                <a:gd name="T0" fmla="*/ 1386 w 3871"/>
                <a:gd name="T1" fmla="*/ 1753 h 2116"/>
                <a:gd name="T2" fmla="*/ 964 w 3871"/>
                <a:gd name="T3" fmla="*/ 1943 h 2116"/>
                <a:gd name="T4" fmla="*/ 640 w 3871"/>
                <a:gd name="T5" fmla="*/ 2090 h 2116"/>
                <a:gd name="T6" fmla="*/ 528 w 3871"/>
                <a:gd name="T7" fmla="*/ 2023 h 2116"/>
                <a:gd name="T8" fmla="*/ 412 w 3871"/>
                <a:gd name="T9" fmla="*/ 1863 h 2116"/>
                <a:gd name="T10" fmla="*/ 881 w 3871"/>
                <a:gd name="T11" fmla="*/ 1471 h 2116"/>
                <a:gd name="T12" fmla="*/ 1001 w 3871"/>
                <a:gd name="T13" fmla="*/ 1340 h 2116"/>
                <a:gd name="T14" fmla="*/ 714 w 3871"/>
                <a:gd name="T15" fmla="*/ 1471 h 2116"/>
                <a:gd name="T16" fmla="*/ 450 w 3871"/>
                <a:gd name="T17" fmla="*/ 1597 h 2116"/>
                <a:gd name="T18" fmla="*/ 315 w 3871"/>
                <a:gd name="T19" fmla="*/ 1589 h 2116"/>
                <a:gd name="T20" fmla="*/ 306 w 3871"/>
                <a:gd name="T21" fmla="*/ 1403 h 2116"/>
                <a:gd name="T22" fmla="*/ 565 w 3871"/>
                <a:gd name="T23" fmla="*/ 1205 h 2116"/>
                <a:gd name="T24" fmla="*/ 876 w 3871"/>
                <a:gd name="T25" fmla="*/ 978 h 2116"/>
                <a:gd name="T26" fmla="*/ 983 w 3871"/>
                <a:gd name="T27" fmla="*/ 889 h 2116"/>
                <a:gd name="T28" fmla="*/ 705 w 3871"/>
                <a:gd name="T29" fmla="*/ 1024 h 2116"/>
                <a:gd name="T30" fmla="*/ 375 w 3871"/>
                <a:gd name="T31" fmla="*/ 1201 h 2116"/>
                <a:gd name="T32" fmla="*/ 204 w 3871"/>
                <a:gd name="T33" fmla="*/ 1315 h 2116"/>
                <a:gd name="T34" fmla="*/ 144 w 3871"/>
                <a:gd name="T35" fmla="*/ 1193 h 2116"/>
                <a:gd name="T36" fmla="*/ 185 w 3871"/>
                <a:gd name="T37" fmla="*/ 1045 h 2116"/>
                <a:gd name="T38" fmla="*/ 621 w 3871"/>
                <a:gd name="T39" fmla="*/ 662 h 2116"/>
                <a:gd name="T40" fmla="*/ 338 w 3871"/>
                <a:gd name="T41" fmla="*/ 780 h 2116"/>
                <a:gd name="T42" fmla="*/ 46 w 3871"/>
                <a:gd name="T43" fmla="*/ 872 h 2116"/>
                <a:gd name="T44" fmla="*/ 83 w 3871"/>
                <a:gd name="T45" fmla="*/ 649 h 2116"/>
                <a:gd name="T46" fmla="*/ 102 w 3871"/>
                <a:gd name="T47" fmla="*/ 489 h 2116"/>
                <a:gd name="T48" fmla="*/ 144 w 3871"/>
                <a:gd name="T49" fmla="*/ 354 h 2116"/>
                <a:gd name="T50" fmla="*/ 334 w 3871"/>
                <a:gd name="T51" fmla="*/ 169 h 2116"/>
                <a:gd name="T52" fmla="*/ 742 w 3871"/>
                <a:gd name="T53" fmla="*/ 25 h 2116"/>
                <a:gd name="T54" fmla="*/ 1015 w 3871"/>
                <a:gd name="T55" fmla="*/ 164 h 2116"/>
                <a:gd name="T56" fmla="*/ 1354 w 3871"/>
                <a:gd name="T57" fmla="*/ 89 h 2116"/>
                <a:gd name="T58" fmla="*/ 1618 w 3871"/>
                <a:gd name="T59" fmla="*/ 93 h 2116"/>
                <a:gd name="T60" fmla="*/ 1525 w 3871"/>
                <a:gd name="T61" fmla="*/ 316 h 2116"/>
                <a:gd name="T62" fmla="*/ 1215 w 3871"/>
                <a:gd name="T63" fmla="*/ 497 h 2116"/>
                <a:gd name="T64" fmla="*/ 1400 w 3871"/>
                <a:gd name="T65" fmla="*/ 459 h 2116"/>
                <a:gd name="T66" fmla="*/ 1720 w 3871"/>
                <a:gd name="T67" fmla="*/ 329 h 2116"/>
                <a:gd name="T68" fmla="*/ 1961 w 3871"/>
                <a:gd name="T69" fmla="*/ 232 h 2116"/>
                <a:gd name="T70" fmla="*/ 2072 w 3871"/>
                <a:gd name="T71" fmla="*/ 312 h 2116"/>
                <a:gd name="T72" fmla="*/ 2156 w 3871"/>
                <a:gd name="T73" fmla="*/ 451 h 2116"/>
                <a:gd name="T74" fmla="*/ 1938 w 3871"/>
                <a:gd name="T75" fmla="*/ 569 h 2116"/>
                <a:gd name="T76" fmla="*/ 1980 w 3871"/>
                <a:gd name="T77" fmla="*/ 603 h 2116"/>
                <a:gd name="T78" fmla="*/ 2452 w 3871"/>
                <a:gd name="T79" fmla="*/ 379 h 2116"/>
                <a:gd name="T80" fmla="*/ 2935 w 3871"/>
                <a:gd name="T81" fmla="*/ 148 h 2116"/>
                <a:gd name="T82" fmla="*/ 3157 w 3871"/>
                <a:gd name="T83" fmla="*/ 63 h 2116"/>
                <a:gd name="T84" fmla="*/ 3296 w 3871"/>
                <a:gd name="T85" fmla="*/ 84 h 2116"/>
                <a:gd name="T86" fmla="*/ 3408 w 3871"/>
                <a:gd name="T87" fmla="*/ 282 h 2116"/>
                <a:gd name="T88" fmla="*/ 3306 w 3871"/>
                <a:gd name="T89" fmla="*/ 384 h 2116"/>
                <a:gd name="T90" fmla="*/ 3278 w 3871"/>
                <a:gd name="T91" fmla="*/ 438 h 2116"/>
                <a:gd name="T92" fmla="*/ 3612 w 3871"/>
                <a:gd name="T93" fmla="*/ 261 h 2116"/>
                <a:gd name="T94" fmla="*/ 3727 w 3871"/>
                <a:gd name="T95" fmla="*/ 362 h 2116"/>
                <a:gd name="T96" fmla="*/ 3839 w 3871"/>
                <a:gd name="T97" fmla="*/ 388 h 2116"/>
                <a:gd name="T98" fmla="*/ 3834 w 3871"/>
                <a:gd name="T99" fmla="*/ 594 h 2116"/>
                <a:gd name="T100" fmla="*/ 3510 w 3871"/>
                <a:gd name="T101" fmla="*/ 805 h 21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71" h="2116">
                  <a:moveTo>
                    <a:pt x="1627" y="1635"/>
                  </a:moveTo>
                  <a:lnTo>
                    <a:pt x="1581" y="1656"/>
                  </a:lnTo>
                  <a:lnTo>
                    <a:pt x="1525" y="1686"/>
                  </a:lnTo>
                  <a:lnTo>
                    <a:pt x="1460" y="1715"/>
                  </a:lnTo>
                  <a:lnTo>
                    <a:pt x="1386" y="1753"/>
                  </a:lnTo>
                  <a:lnTo>
                    <a:pt x="1303" y="1787"/>
                  </a:lnTo>
                  <a:lnTo>
                    <a:pt x="1219" y="1825"/>
                  </a:lnTo>
                  <a:lnTo>
                    <a:pt x="1136" y="1867"/>
                  </a:lnTo>
                  <a:lnTo>
                    <a:pt x="1048" y="1905"/>
                  </a:lnTo>
                  <a:lnTo>
                    <a:pt x="964" y="1943"/>
                  </a:lnTo>
                  <a:lnTo>
                    <a:pt x="885" y="1981"/>
                  </a:lnTo>
                  <a:lnTo>
                    <a:pt x="811" y="2014"/>
                  </a:lnTo>
                  <a:lnTo>
                    <a:pt x="742" y="2044"/>
                  </a:lnTo>
                  <a:lnTo>
                    <a:pt x="686" y="2069"/>
                  </a:lnTo>
                  <a:lnTo>
                    <a:pt x="640" y="2090"/>
                  </a:lnTo>
                  <a:lnTo>
                    <a:pt x="607" y="2107"/>
                  </a:lnTo>
                  <a:lnTo>
                    <a:pt x="589" y="2116"/>
                  </a:lnTo>
                  <a:lnTo>
                    <a:pt x="575" y="2095"/>
                  </a:lnTo>
                  <a:lnTo>
                    <a:pt x="552" y="2061"/>
                  </a:lnTo>
                  <a:lnTo>
                    <a:pt x="528" y="2023"/>
                  </a:lnTo>
                  <a:lnTo>
                    <a:pt x="501" y="1981"/>
                  </a:lnTo>
                  <a:lnTo>
                    <a:pt x="477" y="1943"/>
                  </a:lnTo>
                  <a:lnTo>
                    <a:pt x="450" y="1909"/>
                  </a:lnTo>
                  <a:lnTo>
                    <a:pt x="431" y="1880"/>
                  </a:lnTo>
                  <a:lnTo>
                    <a:pt x="412" y="1863"/>
                  </a:lnTo>
                  <a:lnTo>
                    <a:pt x="468" y="1816"/>
                  </a:lnTo>
                  <a:lnTo>
                    <a:pt x="556" y="1745"/>
                  </a:lnTo>
                  <a:lnTo>
                    <a:pt x="658" y="1656"/>
                  </a:lnTo>
                  <a:lnTo>
                    <a:pt x="774" y="1564"/>
                  </a:lnTo>
                  <a:lnTo>
                    <a:pt x="881" y="1471"/>
                  </a:lnTo>
                  <a:lnTo>
                    <a:pt x="978" y="1391"/>
                  </a:lnTo>
                  <a:lnTo>
                    <a:pt x="1052" y="1332"/>
                  </a:lnTo>
                  <a:lnTo>
                    <a:pt x="1094" y="1302"/>
                  </a:lnTo>
                  <a:lnTo>
                    <a:pt x="1052" y="1319"/>
                  </a:lnTo>
                  <a:lnTo>
                    <a:pt x="1001" y="1340"/>
                  </a:lnTo>
                  <a:lnTo>
                    <a:pt x="946" y="1365"/>
                  </a:lnTo>
                  <a:lnTo>
                    <a:pt x="890" y="1391"/>
                  </a:lnTo>
                  <a:lnTo>
                    <a:pt x="834" y="1416"/>
                  </a:lnTo>
                  <a:lnTo>
                    <a:pt x="774" y="1446"/>
                  </a:lnTo>
                  <a:lnTo>
                    <a:pt x="714" y="1471"/>
                  </a:lnTo>
                  <a:lnTo>
                    <a:pt x="654" y="1500"/>
                  </a:lnTo>
                  <a:lnTo>
                    <a:pt x="598" y="1526"/>
                  </a:lnTo>
                  <a:lnTo>
                    <a:pt x="547" y="1551"/>
                  </a:lnTo>
                  <a:lnTo>
                    <a:pt x="496" y="1576"/>
                  </a:lnTo>
                  <a:lnTo>
                    <a:pt x="450" y="1597"/>
                  </a:lnTo>
                  <a:lnTo>
                    <a:pt x="412" y="1614"/>
                  </a:lnTo>
                  <a:lnTo>
                    <a:pt x="385" y="1627"/>
                  </a:lnTo>
                  <a:lnTo>
                    <a:pt x="361" y="1639"/>
                  </a:lnTo>
                  <a:lnTo>
                    <a:pt x="348" y="1644"/>
                  </a:lnTo>
                  <a:lnTo>
                    <a:pt x="315" y="1589"/>
                  </a:lnTo>
                  <a:lnTo>
                    <a:pt x="292" y="1526"/>
                  </a:lnTo>
                  <a:lnTo>
                    <a:pt x="273" y="1471"/>
                  </a:lnTo>
                  <a:lnTo>
                    <a:pt x="264" y="1437"/>
                  </a:lnTo>
                  <a:lnTo>
                    <a:pt x="278" y="1424"/>
                  </a:lnTo>
                  <a:lnTo>
                    <a:pt x="306" y="1403"/>
                  </a:lnTo>
                  <a:lnTo>
                    <a:pt x="343" y="1374"/>
                  </a:lnTo>
                  <a:lnTo>
                    <a:pt x="389" y="1340"/>
                  </a:lnTo>
                  <a:lnTo>
                    <a:pt x="445" y="1298"/>
                  </a:lnTo>
                  <a:lnTo>
                    <a:pt x="505" y="1256"/>
                  </a:lnTo>
                  <a:lnTo>
                    <a:pt x="565" y="1205"/>
                  </a:lnTo>
                  <a:lnTo>
                    <a:pt x="630" y="1159"/>
                  </a:lnTo>
                  <a:lnTo>
                    <a:pt x="695" y="1108"/>
                  </a:lnTo>
                  <a:lnTo>
                    <a:pt x="760" y="1062"/>
                  </a:lnTo>
                  <a:lnTo>
                    <a:pt x="820" y="1016"/>
                  </a:lnTo>
                  <a:lnTo>
                    <a:pt x="876" y="978"/>
                  </a:lnTo>
                  <a:lnTo>
                    <a:pt x="927" y="940"/>
                  </a:lnTo>
                  <a:lnTo>
                    <a:pt x="964" y="910"/>
                  </a:lnTo>
                  <a:lnTo>
                    <a:pt x="997" y="889"/>
                  </a:lnTo>
                  <a:lnTo>
                    <a:pt x="1015" y="877"/>
                  </a:lnTo>
                  <a:lnTo>
                    <a:pt x="983" y="889"/>
                  </a:lnTo>
                  <a:lnTo>
                    <a:pt x="941" y="906"/>
                  </a:lnTo>
                  <a:lnTo>
                    <a:pt x="895" y="931"/>
                  </a:lnTo>
                  <a:lnTo>
                    <a:pt x="834" y="961"/>
                  </a:lnTo>
                  <a:lnTo>
                    <a:pt x="774" y="990"/>
                  </a:lnTo>
                  <a:lnTo>
                    <a:pt x="705" y="1024"/>
                  </a:lnTo>
                  <a:lnTo>
                    <a:pt x="640" y="1058"/>
                  </a:lnTo>
                  <a:lnTo>
                    <a:pt x="570" y="1096"/>
                  </a:lnTo>
                  <a:lnTo>
                    <a:pt x="501" y="1134"/>
                  </a:lnTo>
                  <a:lnTo>
                    <a:pt x="436" y="1167"/>
                  </a:lnTo>
                  <a:lnTo>
                    <a:pt x="375" y="1201"/>
                  </a:lnTo>
                  <a:lnTo>
                    <a:pt x="324" y="1231"/>
                  </a:lnTo>
                  <a:lnTo>
                    <a:pt x="278" y="1260"/>
                  </a:lnTo>
                  <a:lnTo>
                    <a:pt x="241" y="1285"/>
                  </a:lnTo>
                  <a:lnTo>
                    <a:pt x="218" y="1302"/>
                  </a:lnTo>
                  <a:lnTo>
                    <a:pt x="204" y="1315"/>
                  </a:lnTo>
                  <a:lnTo>
                    <a:pt x="185" y="1290"/>
                  </a:lnTo>
                  <a:lnTo>
                    <a:pt x="171" y="1264"/>
                  </a:lnTo>
                  <a:lnTo>
                    <a:pt x="162" y="1243"/>
                  </a:lnTo>
                  <a:lnTo>
                    <a:pt x="153" y="1218"/>
                  </a:lnTo>
                  <a:lnTo>
                    <a:pt x="144" y="1193"/>
                  </a:lnTo>
                  <a:lnTo>
                    <a:pt x="130" y="1176"/>
                  </a:lnTo>
                  <a:lnTo>
                    <a:pt x="116" y="1159"/>
                  </a:lnTo>
                  <a:lnTo>
                    <a:pt x="111" y="1134"/>
                  </a:lnTo>
                  <a:lnTo>
                    <a:pt x="130" y="1104"/>
                  </a:lnTo>
                  <a:lnTo>
                    <a:pt x="185" y="1045"/>
                  </a:lnTo>
                  <a:lnTo>
                    <a:pt x="264" y="965"/>
                  </a:lnTo>
                  <a:lnTo>
                    <a:pt x="361" y="881"/>
                  </a:lnTo>
                  <a:lnTo>
                    <a:pt x="459" y="792"/>
                  </a:lnTo>
                  <a:lnTo>
                    <a:pt x="547" y="716"/>
                  </a:lnTo>
                  <a:lnTo>
                    <a:pt x="621" y="662"/>
                  </a:lnTo>
                  <a:lnTo>
                    <a:pt x="667" y="632"/>
                  </a:lnTo>
                  <a:lnTo>
                    <a:pt x="607" y="653"/>
                  </a:lnTo>
                  <a:lnTo>
                    <a:pt x="528" y="687"/>
                  </a:lnTo>
                  <a:lnTo>
                    <a:pt x="436" y="733"/>
                  </a:lnTo>
                  <a:lnTo>
                    <a:pt x="338" y="780"/>
                  </a:lnTo>
                  <a:lnTo>
                    <a:pt x="246" y="826"/>
                  </a:lnTo>
                  <a:lnTo>
                    <a:pt x="162" y="868"/>
                  </a:lnTo>
                  <a:lnTo>
                    <a:pt x="102" y="898"/>
                  </a:lnTo>
                  <a:lnTo>
                    <a:pt x="69" y="919"/>
                  </a:lnTo>
                  <a:lnTo>
                    <a:pt x="46" y="872"/>
                  </a:lnTo>
                  <a:lnTo>
                    <a:pt x="18" y="818"/>
                  </a:lnTo>
                  <a:lnTo>
                    <a:pt x="0" y="767"/>
                  </a:lnTo>
                  <a:lnTo>
                    <a:pt x="14" y="729"/>
                  </a:lnTo>
                  <a:lnTo>
                    <a:pt x="46" y="695"/>
                  </a:lnTo>
                  <a:lnTo>
                    <a:pt x="83" y="649"/>
                  </a:lnTo>
                  <a:lnTo>
                    <a:pt x="116" y="611"/>
                  </a:lnTo>
                  <a:lnTo>
                    <a:pt x="148" y="586"/>
                  </a:lnTo>
                  <a:lnTo>
                    <a:pt x="134" y="556"/>
                  </a:lnTo>
                  <a:lnTo>
                    <a:pt x="120" y="523"/>
                  </a:lnTo>
                  <a:lnTo>
                    <a:pt x="102" y="489"/>
                  </a:lnTo>
                  <a:lnTo>
                    <a:pt x="79" y="464"/>
                  </a:lnTo>
                  <a:lnTo>
                    <a:pt x="93" y="443"/>
                  </a:lnTo>
                  <a:lnTo>
                    <a:pt x="106" y="413"/>
                  </a:lnTo>
                  <a:lnTo>
                    <a:pt x="125" y="384"/>
                  </a:lnTo>
                  <a:lnTo>
                    <a:pt x="144" y="354"/>
                  </a:lnTo>
                  <a:lnTo>
                    <a:pt x="171" y="316"/>
                  </a:lnTo>
                  <a:lnTo>
                    <a:pt x="199" y="282"/>
                  </a:lnTo>
                  <a:lnTo>
                    <a:pt x="236" y="244"/>
                  </a:lnTo>
                  <a:lnTo>
                    <a:pt x="283" y="207"/>
                  </a:lnTo>
                  <a:lnTo>
                    <a:pt x="334" y="169"/>
                  </a:lnTo>
                  <a:lnTo>
                    <a:pt x="394" y="135"/>
                  </a:lnTo>
                  <a:lnTo>
                    <a:pt x="463" y="101"/>
                  </a:lnTo>
                  <a:lnTo>
                    <a:pt x="542" y="72"/>
                  </a:lnTo>
                  <a:lnTo>
                    <a:pt x="635" y="46"/>
                  </a:lnTo>
                  <a:lnTo>
                    <a:pt x="742" y="25"/>
                  </a:lnTo>
                  <a:lnTo>
                    <a:pt x="858" y="8"/>
                  </a:lnTo>
                  <a:lnTo>
                    <a:pt x="992" y="0"/>
                  </a:lnTo>
                  <a:lnTo>
                    <a:pt x="997" y="55"/>
                  </a:lnTo>
                  <a:lnTo>
                    <a:pt x="1001" y="114"/>
                  </a:lnTo>
                  <a:lnTo>
                    <a:pt x="1015" y="164"/>
                  </a:lnTo>
                  <a:lnTo>
                    <a:pt x="1052" y="190"/>
                  </a:lnTo>
                  <a:lnTo>
                    <a:pt x="1117" y="169"/>
                  </a:lnTo>
                  <a:lnTo>
                    <a:pt x="1191" y="143"/>
                  </a:lnTo>
                  <a:lnTo>
                    <a:pt x="1270" y="114"/>
                  </a:lnTo>
                  <a:lnTo>
                    <a:pt x="1354" y="89"/>
                  </a:lnTo>
                  <a:lnTo>
                    <a:pt x="1432" y="63"/>
                  </a:lnTo>
                  <a:lnTo>
                    <a:pt x="1502" y="46"/>
                  </a:lnTo>
                  <a:lnTo>
                    <a:pt x="1562" y="38"/>
                  </a:lnTo>
                  <a:lnTo>
                    <a:pt x="1609" y="38"/>
                  </a:lnTo>
                  <a:lnTo>
                    <a:pt x="1618" y="93"/>
                  </a:lnTo>
                  <a:lnTo>
                    <a:pt x="1627" y="156"/>
                  </a:lnTo>
                  <a:lnTo>
                    <a:pt x="1636" y="223"/>
                  </a:lnTo>
                  <a:lnTo>
                    <a:pt x="1646" y="266"/>
                  </a:lnTo>
                  <a:lnTo>
                    <a:pt x="1590" y="287"/>
                  </a:lnTo>
                  <a:lnTo>
                    <a:pt x="1525" y="316"/>
                  </a:lnTo>
                  <a:lnTo>
                    <a:pt x="1451" y="350"/>
                  </a:lnTo>
                  <a:lnTo>
                    <a:pt x="1377" y="384"/>
                  </a:lnTo>
                  <a:lnTo>
                    <a:pt x="1312" y="426"/>
                  </a:lnTo>
                  <a:lnTo>
                    <a:pt x="1252" y="464"/>
                  </a:lnTo>
                  <a:lnTo>
                    <a:pt x="1215" y="497"/>
                  </a:lnTo>
                  <a:lnTo>
                    <a:pt x="1201" y="531"/>
                  </a:lnTo>
                  <a:lnTo>
                    <a:pt x="1242" y="518"/>
                  </a:lnTo>
                  <a:lnTo>
                    <a:pt x="1289" y="502"/>
                  </a:lnTo>
                  <a:lnTo>
                    <a:pt x="1344" y="480"/>
                  </a:lnTo>
                  <a:lnTo>
                    <a:pt x="1400" y="459"/>
                  </a:lnTo>
                  <a:lnTo>
                    <a:pt x="1465" y="434"/>
                  </a:lnTo>
                  <a:lnTo>
                    <a:pt x="1525" y="409"/>
                  </a:lnTo>
                  <a:lnTo>
                    <a:pt x="1590" y="384"/>
                  </a:lnTo>
                  <a:lnTo>
                    <a:pt x="1655" y="354"/>
                  </a:lnTo>
                  <a:lnTo>
                    <a:pt x="1720" y="329"/>
                  </a:lnTo>
                  <a:lnTo>
                    <a:pt x="1776" y="308"/>
                  </a:lnTo>
                  <a:lnTo>
                    <a:pt x="1831" y="282"/>
                  </a:lnTo>
                  <a:lnTo>
                    <a:pt x="1882" y="261"/>
                  </a:lnTo>
                  <a:lnTo>
                    <a:pt x="1924" y="244"/>
                  </a:lnTo>
                  <a:lnTo>
                    <a:pt x="1961" y="232"/>
                  </a:lnTo>
                  <a:lnTo>
                    <a:pt x="1989" y="223"/>
                  </a:lnTo>
                  <a:lnTo>
                    <a:pt x="2003" y="219"/>
                  </a:lnTo>
                  <a:lnTo>
                    <a:pt x="2026" y="249"/>
                  </a:lnTo>
                  <a:lnTo>
                    <a:pt x="2049" y="278"/>
                  </a:lnTo>
                  <a:lnTo>
                    <a:pt x="2072" y="312"/>
                  </a:lnTo>
                  <a:lnTo>
                    <a:pt x="2091" y="346"/>
                  </a:lnTo>
                  <a:lnTo>
                    <a:pt x="2109" y="379"/>
                  </a:lnTo>
                  <a:lnTo>
                    <a:pt x="2128" y="409"/>
                  </a:lnTo>
                  <a:lnTo>
                    <a:pt x="2142" y="430"/>
                  </a:lnTo>
                  <a:lnTo>
                    <a:pt x="2156" y="451"/>
                  </a:lnTo>
                  <a:lnTo>
                    <a:pt x="2123" y="464"/>
                  </a:lnTo>
                  <a:lnTo>
                    <a:pt x="2082" y="485"/>
                  </a:lnTo>
                  <a:lnTo>
                    <a:pt x="2035" y="510"/>
                  </a:lnTo>
                  <a:lnTo>
                    <a:pt x="1984" y="539"/>
                  </a:lnTo>
                  <a:lnTo>
                    <a:pt x="1938" y="569"/>
                  </a:lnTo>
                  <a:lnTo>
                    <a:pt x="1901" y="603"/>
                  </a:lnTo>
                  <a:lnTo>
                    <a:pt x="1873" y="632"/>
                  </a:lnTo>
                  <a:lnTo>
                    <a:pt x="1864" y="662"/>
                  </a:lnTo>
                  <a:lnTo>
                    <a:pt x="1915" y="636"/>
                  </a:lnTo>
                  <a:lnTo>
                    <a:pt x="1980" y="603"/>
                  </a:lnTo>
                  <a:lnTo>
                    <a:pt x="2058" y="565"/>
                  </a:lnTo>
                  <a:lnTo>
                    <a:pt x="2151" y="523"/>
                  </a:lnTo>
                  <a:lnTo>
                    <a:pt x="2244" y="476"/>
                  </a:lnTo>
                  <a:lnTo>
                    <a:pt x="2346" y="426"/>
                  </a:lnTo>
                  <a:lnTo>
                    <a:pt x="2452" y="379"/>
                  </a:lnTo>
                  <a:lnTo>
                    <a:pt x="2559" y="329"/>
                  </a:lnTo>
                  <a:lnTo>
                    <a:pt x="2661" y="278"/>
                  </a:lnTo>
                  <a:lnTo>
                    <a:pt x="2758" y="232"/>
                  </a:lnTo>
                  <a:lnTo>
                    <a:pt x="2851" y="185"/>
                  </a:lnTo>
                  <a:lnTo>
                    <a:pt x="2935" y="148"/>
                  </a:lnTo>
                  <a:lnTo>
                    <a:pt x="3004" y="114"/>
                  </a:lnTo>
                  <a:lnTo>
                    <a:pt x="3060" y="89"/>
                  </a:lnTo>
                  <a:lnTo>
                    <a:pt x="3102" y="67"/>
                  </a:lnTo>
                  <a:lnTo>
                    <a:pt x="3125" y="59"/>
                  </a:lnTo>
                  <a:lnTo>
                    <a:pt x="3157" y="63"/>
                  </a:lnTo>
                  <a:lnTo>
                    <a:pt x="3190" y="67"/>
                  </a:lnTo>
                  <a:lnTo>
                    <a:pt x="3217" y="72"/>
                  </a:lnTo>
                  <a:lnTo>
                    <a:pt x="3245" y="76"/>
                  </a:lnTo>
                  <a:lnTo>
                    <a:pt x="3268" y="80"/>
                  </a:lnTo>
                  <a:lnTo>
                    <a:pt x="3296" y="84"/>
                  </a:lnTo>
                  <a:lnTo>
                    <a:pt x="3319" y="89"/>
                  </a:lnTo>
                  <a:lnTo>
                    <a:pt x="3343" y="97"/>
                  </a:lnTo>
                  <a:lnTo>
                    <a:pt x="3366" y="156"/>
                  </a:lnTo>
                  <a:lnTo>
                    <a:pt x="3389" y="219"/>
                  </a:lnTo>
                  <a:lnTo>
                    <a:pt x="3408" y="282"/>
                  </a:lnTo>
                  <a:lnTo>
                    <a:pt x="3403" y="320"/>
                  </a:lnTo>
                  <a:lnTo>
                    <a:pt x="3380" y="333"/>
                  </a:lnTo>
                  <a:lnTo>
                    <a:pt x="3357" y="350"/>
                  </a:lnTo>
                  <a:lnTo>
                    <a:pt x="3329" y="367"/>
                  </a:lnTo>
                  <a:lnTo>
                    <a:pt x="3306" y="384"/>
                  </a:lnTo>
                  <a:lnTo>
                    <a:pt x="3282" y="405"/>
                  </a:lnTo>
                  <a:lnTo>
                    <a:pt x="3255" y="426"/>
                  </a:lnTo>
                  <a:lnTo>
                    <a:pt x="3231" y="447"/>
                  </a:lnTo>
                  <a:lnTo>
                    <a:pt x="3208" y="464"/>
                  </a:lnTo>
                  <a:lnTo>
                    <a:pt x="3278" y="438"/>
                  </a:lnTo>
                  <a:lnTo>
                    <a:pt x="3347" y="405"/>
                  </a:lnTo>
                  <a:lnTo>
                    <a:pt x="3421" y="371"/>
                  </a:lnTo>
                  <a:lnTo>
                    <a:pt x="3491" y="333"/>
                  </a:lnTo>
                  <a:lnTo>
                    <a:pt x="3556" y="295"/>
                  </a:lnTo>
                  <a:lnTo>
                    <a:pt x="3612" y="261"/>
                  </a:lnTo>
                  <a:lnTo>
                    <a:pt x="3658" y="236"/>
                  </a:lnTo>
                  <a:lnTo>
                    <a:pt x="3695" y="219"/>
                  </a:lnTo>
                  <a:lnTo>
                    <a:pt x="3704" y="257"/>
                  </a:lnTo>
                  <a:lnTo>
                    <a:pt x="3718" y="308"/>
                  </a:lnTo>
                  <a:lnTo>
                    <a:pt x="3727" y="362"/>
                  </a:lnTo>
                  <a:lnTo>
                    <a:pt x="3737" y="405"/>
                  </a:lnTo>
                  <a:lnTo>
                    <a:pt x="3760" y="400"/>
                  </a:lnTo>
                  <a:lnTo>
                    <a:pt x="3783" y="392"/>
                  </a:lnTo>
                  <a:lnTo>
                    <a:pt x="3806" y="388"/>
                  </a:lnTo>
                  <a:lnTo>
                    <a:pt x="3839" y="388"/>
                  </a:lnTo>
                  <a:lnTo>
                    <a:pt x="3843" y="430"/>
                  </a:lnTo>
                  <a:lnTo>
                    <a:pt x="3848" y="480"/>
                  </a:lnTo>
                  <a:lnTo>
                    <a:pt x="3857" y="531"/>
                  </a:lnTo>
                  <a:lnTo>
                    <a:pt x="3871" y="569"/>
                  </a:lnTo>
                  <a:lnTo>
                    <a:pt x="3834" y="594"/>
                  </a:lnTo>
                  <a:lnTo>
                    <a:pt x="3778" y="628"/>
                  </a:lnTo>
                  <a:lnTo>
                    <a:pt x="3714" y="670"/>
                  </a:lnTo>
                  <a:lnTo>
                    <a:pt x="3644" y="716"/>
                  </a:lnTo>
                  <a:lnTo>
                    <a:pt x="3570" y="763"/>
                  </a:lnTo>
                  <a:lnTo>
                    <a:pt x="3510" y="805"/>
                  </a:lnTo>
                  <a:lnTo>
                    <a:pt x="3459" y="839"/>
                  </a:lnTo>
                  <a:lnTo>
                    <a:pt x="3426" y="860"/>
                  </a:lnTo>
                  <a:lnTo>
                    <a:pt x="1627" y="1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Freeform 4"/>
            <p:cNvSpPr>
              <a:spLocks/>
            </p:cNvSpPr>
            <p:nvPr/>
          </p:nvSpPr>
          <p:spPr bwMode="auto">
            <a:xfrm>
              <a:off x="1578" y="881"/>
              <a:ext cx="3338" cy="3055"/>
            </a:xfrm>
            <a:custGeom>
              <a:avLst/>
              <a:gdLst>
                <a:gd name="T0" fmla="*/ 3319 w 3338"/>
                <a:gd name="T1" fmla="*/ 105 h 3055"/>
                <a:gd name="T2" fmla="*/ 3333 w 3338"/>
                <a:gd name="T3" fmla="*/ 185 h 3055"/>
                <a:gd name="T4" fmla="*/ 3236 w 3338"/>
                <a:gd name="T5" fmla="*/ 286 h 3055"/>
                <a:gd name="T6" fmla="*/ 3236 w 3338"/>
                <a:gd name="T7" fmla="*/ 429 h 3055"/>
                <a:gd name="T8" fmla="*/ 3171 w 3338"/>
                <a:gd name="T9" fmla="*/ 531 h 3055"/>
                <a:gd name="T10" fmla="*/ 2944 w 3338"/>
                <a:gd name="T11" fmla="*/ 678 h 3055"/>
                <a:gd name="T12" fmla="*/ 2675 w 3338"/>
                <a:gd name="T13" fmla="*/ 842 h 3055"/>
                <a:gd name="T14" fmla="*/ 2471 w 3338"/>
                <a:gd name="T15" fmla="*/ 960 h 3055"/>
                <a:gd name="T16" fmla="*/ 2707 w 3338"/>
                <a:gd name="T17" fmla="*/ 872 h 3055"/>
                <a:gd name="T18" fmla="*/ 3088 w 3338"/>
                <a:gd name="T19" fmla="*/ 703 h 3055"/>
                <a:gd name="T20" fmla="*/ 3166 w 3338"/>
                <a:gd name="T21" fmla="*/ 758 h 3055"/>
                <a:gd name="T22" fmla="*/ 3194 w 3338"/>
                <a:gd name="T23" fmla="*/ 868 h 3055"/>
                <a:gd name="T24" fmla="*/ 3115 w 3338"/>
                <a:gd name="T25" fmla="*/ 965 h 3055"/>
                <a:gd name="T26" fmla="*/ 2925 w 3338"/>
                <a:gd name="T27" fmla="*/ 1100 h 3055"/>
                <a:gd name="T28" fmla="*/ 2911 w 3338"/>
                <a:gd name="T29" fmla="*/ 1251 h 3055"/>
                <a:gd name="T30" fmla="*/ 2656 w 3338"/>
                <a:gd name="T31" fmla="*/ 1437 h 3055"/>
                <a:gd name="T32" fmla="*/ 2248 w 3338"/>
                <a:gd name="T33" fmla="*/ 1694 h 3055"/>
                <a:gd name="T34" fmla="*/ 2253 w 3338"/>
                <a:gd name="T35" fmla="*/ 1879 h 3055"/>
                <a:gd name="T36" fmla="*/ 2095 w 3338"/>
                <a:gd name="T37" fmla="*/ 2035 h 3055"/>
                <a:gd name="T38" fmla="*/ 1789 w 3338"/>
                <a:gd name="T39" fmla="*/ 2258 h 3055"/>
                <a:gd name="T40" fmla="*/ 1437 w 3338"/>
                <a:gd name="T41" fmla="*/ 2558 h 3055"/>
                <a:gd name="T42" fmla="*/ 1089 w 3338"/>
                <a:gd name="T43" fmla="*/ 2945 h 3055"/>
                <a:gd name="T44" fmla="*/ 918 w 3338"/>
                <a:gd name="T45" fmla="*/ 2958 h 3055"/>
                <a:gd name="T46" fmla="*/ 899 w 3338"/>
                <a:gd name="T47" fmla="*/ 2878 h 3055"/>
                <a:gd name="T48" fmla="*/ 992 w 3338"/>
                <a:gd name="T49" fmla="*/ 2726 h 3055"/>
                <a:gd name="T50" fmla="*/ 918 w 3338"/>
                <a:gd name="T51" fmla="*/ 2718 h 3055"/>
                <a:gd name="T52" fmla="*/ 825 w 3338"/>
                <a:gd name="T53" fmla="*/ 2709 h 3055"/>
                <a:gd name="T54" fmla="*/ 742 w 3338"/>
                <a:gd name="T55" fmla="*/ 2562 h 3055"/>
                <a:gd name="T56" fmla="*/ 876 w 3338"/>
                <a:gd name="T57" fmla="*/ 2381 h 3055"/>
                <a:gd name="T58" fmla="*/ 1215 w 3338"/>
                <a:gd name="T59" fmla="*/ 2081 h 3055"/>
                <a:gd name="T60" fmla="*/ 1604 w 3338"/>
                <a:gd name="T61" fmla="*/ 1761 h 3055"/>
                <a:gd name="T62" fmla="*/ 1929 w 3338"/>
                <a:gd name="T63" fmla="*/ 1538 h 3055"/>
                <a:gd name="T64" fmla="*/ 1766 w 3338"/>
                <a:gd name="T65" fmla="*/ 1614 h 3055"/>
                <a:gd name="T66" fmla="*/ 1326 w 3338"/>
                <a:gd name="T67" fmla="*/ 1871 h 3055"/>
                <a:gd name="T68" fmla="*/ 885 w 3338"/>
                <a:gd name="T69" fmla="*/ 2157 h 3055"/>
                <a:gd name="T70" fmla="*/ 626 w 3338"/>
                <a:gd name="T71" fmla="*/ 2347 h 3055"/>
                <a:gd name="T72" fmla="*/ 528 w 3338"/>
                <a:gd name="T73" fmla="*/ 2275 h 3055"/>
                <a:gd name="T74" fmla="*/ 440 w 3338"/>
                <a:gd name="T75" fmla="*/ 2162 h 3055"/>
                <a:gd name="T76" fmla="*/ 538 w 3338"/>
                <a:gd name="T77" fmla="*/ 2039 h 3055"/>
                <a:gd name="T78" fmla="*/ 825 w 3338"/>
                <a:gd name="T79" fmla="*/ 1799 h 3055"/>
                <a:gd name="T80" fmla="*/ 1145 w 3338"/>
                <a:gd name="T81" fmla="*/ 1534 h 3055"/>
                <a:gd name="T82" fmla="*/ 1368 w 3338"/>
                <a:gd name="T83" fmla="*/ 1348 h 3055"/>
                <a:gd name="T84" fmla="*/ 1252 w 3338"/>
                <a:gd name="T85" fmla="*/ 1399 h 3055"/>
                <a:gd name="T86" fmla="*/ 909 w 3338"/>
                <a:gd name="T87" fmla="*/ 1614 h 3055"/>
                <a:gd name="T88" fmla="*/ 538 w 3338"/>
                <a:gd name="T89" fmla="*/ 1850 h 3055"/>
                <a:gd name="T90" fmla="*/ 306 w 3338"/>
                <a:gd name="T91" fmla="*/ 2001 h 3055"/>
                <a:gd name="T92" fmla="*/ 153 w 3338"/>
                <a:gd name="T93" fmla="*/ 1875 h 3055"/>
                <a:gd name="T94" fmla="*/ 9 w 3338"/>
                <a:gd name="T95" fmla="*/ 1685 h 3055"/>
                <a:gd name="T96" fmla="*/ 102 w 3338"/>
                <a:gd name="T97" fmla="*/ 1593 h 3055"/>
                <a:gd name="T98" fmla="*/ 385 w 3338"/>
                <a:gd name="T99" fmla="*/ 1390 h 3055"/>
                <a:gd name="T100" fmla="*/ 695 w 3338"/>
                <a:gd name="T101" fmla="*/ 1159 h 3055"/>
                <a:gd name="T102" fmla="*/ 895 w 3338"/>
                <a:gd name="T103" fmla="*/ 1007 h 3055"/>
                <a:gd name="T104" fmla="*/ 2860 w 3338"/>
                <a:gd name="T105" fmla="*/ 164 h 3055"/>
                <a:gd name="T106" fmla="*/ 3162 w 3338"/>
                <a:gd name="T107" fmla="*/ 38 h 30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38" h="3055">
                  <a:moveTo>
                    <a:pt x="3241" y="0"/>
                  </a:moveTo>
                  <a:lnTo>
                    <a:pt x="3268" y="33"/>
                  </a:lnTo>
                  <a:lnTo>
                    <a:pt x="3296" y="71"/>
                  </a:lnTo>
                  <a:lnTo>
                    <a:pt x="3319" y="105"/>
                  </a:lnTo>
                  <a:lnTo>
                    <a:pt x="3324" y="134"/>
                  </a:lnTo>
                  <a:lnTo>
                    <a:pt x="3324" y="151"/>
                  </a:lnTo>
                  <a:lnTo>
                    <a:pt x="3329" y="168"/>
                  </a:lnTo>
                  <a:lnTo>
                    <a:pt x="3333" y="185"/>
                  </a:lnTo>
                  <a:lnTo>
                    <a:pt x="3338" y="202"/>
                  </a:lnTo>
                  <a:lnTo>
                    <a:pt x="3319" y="227"/>
                  </a:lnTo>
                  <a:lnTo>
                    <a:pt x="3282" y="257"/>
                  </a:lnTo>
                  <a:lnTo>
                    <a:pt x="3236" y="286"/>
                  </a:lnTo>
                  <a:lnTo>
                    <a:pt x="3208" y="316"/>
                  </a:lnTo>
                  <a:lnTo>
                    <a:pt x="3204" y="349"/>
                  </a:lnTo>
                  <a:lnTo>
                    <a:pt x="3217" y="387"/>
                  </a:lnTo>
                  <a:lnTo>
                    <a:pt x="3236" y="429"/>
                  </a:lnTo>
                  <a:lnTo>
                    <a:pt x="3250" y="463"/>
                  </a:lnTo>
                  <a:lnTo>
                    <a:pt x="3236" y="480"/>
                  </a:lnTo>
                  <a:lnTo>
                    <a:pt x="3208" y="501"/>
                  </a:lnTo>
                  <a:lnTo>
                    <a:pt x="3171" y="531"/>
                  </a:lnTo>
                  <a:lnTo>
                    <a:pt x="3125" y="564"/>
                  </a:lnTo>
                  <a:lnTo>
                    <a:pt x="3069" y="598"/>
                  </a:lnTo>
                  <a:lnTo>
                    <a:pt x="3009" y="636"/>
                  </a:lnTo>
                  <a:lnTo>
                    <a:pt x="2944" y="678"/>
                  </a:lnTo>
                  <a:lnTo>
                    <a:pt x="2874" y="720"/>
                  </a:lnTo>
                  <a:lnTo>
                    <a:pt x="2809" y="762"/>
                  </a:lnTo>
                  <a:lnTo>
                    <a:pt x="2740" y="805"/>
                  </a:lnTo>
                  <a:lnTo>
                    <a:pt x="2675" y="842"/>
                  </a:lnTo>
                  <a:lnTo>
                    <a:pt x="2615" y="876"/>
                  </a:lnTo>
                  <a:lnTo>
                    <a:pt x="2559" y="910"/>
                  </a:lnTo>
                  <a:lnTo>
                    <a:pt x="2513" y="939"/>
                  </a:lnTo>
                  <a:lnTo>
                    <a:pt x="2471" y="960"/>
                  </a:lnTo>
                  <a:lnTo>
                    <a:pt x="2443" y="977"/>
                  </a:lnTo>
                  <a:lnTo>
                    <a:pt x="2513" y="952"/>
                  </a:lnTo>
                  <a:lnTo>
                    <a:pt x="2605" y="918"/>
                  </a:lnTo>
                  <a:lnTo>
                    <a:pt x="2707" y="872"/>
                  </a:lnTo>
                  <a:lnTo>
                    <a:pt x="2819" y="821"/>
                  </a:lnTo>
                  <a:lnTo>
                    <a:pt x="2925" y="771"/>
                  </a:lnTo>
                  <a:lnTo>
                    <a:pt x="3018" y="729"/>
                  </a:lnTo>
                  <a:lnTo>
                    <a:pt x="3088" y="703"/>
                  </a:lnTo>
                  <a:lnTo>
                    <a:pt x="3125" y="691"/>
                  </a:lnTo>
                  <a:lnTo>
                    <a:pt x="3148" y="699"/>
                  </a:lnTo>
                  <a:lnTo>
                    <a:pt x="3162" y="724"/>
                  </a:lnTo>
                  <a:lnTo>
                    <a:pt x="3166" y="758"/>
                  </a:lnTo>
                  <a:lnTo>
                    <a:pt x="3166" y="788"/>
                  </a:lnTo>
                  <a:lnTo>
                    <a:pt x="3171" y="817"/>
                  </a:lnTo>
                  <a:lnTo>
                    <a:pt x="3180" y="842"/>
                  </a:lnTo>
                  <a:lnTo>
                    <a:pt x="3194" y="868"/>
                  </a:lnTo>
                  <a:lnTo>
                    <a:pt x="3213" y="889"/>
                  </a:lnTo>
                  <a:lnTo>
                    <a:pt x="3194" y="906"/>
                  </a:lnTo>
                  <a:lnTo>
                    <a:pt x="3162" y="931"/>
                  </a:lnTo>
                  <a:lnTo>
                    <a:pt x="3115" y="965"/>
                  </a:lnTo>
                  <a:lnTo>
                    <a:pt x="3064" y="1003"/>
                  </a:lnTo>
                  <a:lnTo>
                    <a:pt x="3013" y="1041"/>
                  </a:lnTo>
                  <a:lnTo>
                    <a:pt x="2967" y="1074"/>
                  </a:lnTo>
                  <a:lnTo>
                    <a:pt x="2925" y="1100"/>
                  </a:lnTo>
                  <a:lnTo>
                    <a:pt x="2898" y="1116"/>
                  </a:lnTo>
                  <a:lnTo>
                    <a:pt x="2907" y="1167"/>
                  </a:lnTo>
                  <a:lnTo>
                    <a:pt x="2911" y="1213"/>
                  </a:lnTo>
                  <a:lnTo>
                    <a:pt x="2911" y="1251"/>
                  </a:lnTo>
                  <a:lnTo>
                    <a:pt x="2907" y="1285"/>
                  </a:lnTo>
                  <a:lnTo>
                    <a:pt x="2856" y="1319"/>
                  </a:lnTo>
                  <a:lnTo>
                    <a:pt x="2763" y="1373"/>
                  </a:lnTo>
                  <a:lnTo>
                    <a:pt x="2656" y="1437"/>
                  </a:lnTo>
                  <a:lnTo>
                    <a:pt x="2536" y="1508"/>
                  </a:lnTo>
                  <a:lnTo>
                    <a:pt x="2420" y="1580"/>
                  </a:lnTo>
                  <a:lnTo>
                    <a:pt x="2318" y="1643"/>
                  </a:lnTo>
                  <a:lnTo>
                    <a:pt x="2248" y="1694"/>
                  </a:lnTo>
                  <a:lnTo>
                    <a:pt x="2221" y="1723"/>
                  </a:lnTo>
                  <a:lnTo>
                    <a:pt x="2230" y="1765"/>
                  </a:lnTo>
                  <a:lnTo>
                    <a:pt x="2239" y="1820"/>
                  </a:lnTo>
                  <a:lnTo>
                    <a:pt x="2253" y="1879"/>
                  </a:lnTo>
                  <a:lnTo>
                    <a:pt x="2262" y="1921"/>
                  </a:lnTo>
                  <a:lnTo>
                    <a:pt x="2216" y="1955"/>
                  </a:lnTo>
                  <a:lnTo>
                    <a:pt x="2156" y="1993"/>
                  </a:lnTo>
                  <a:lnTo>
                    <a:pt x="2095" y="2035"/>
                  </a:lnTo>
                  <a:lnTo>
                    <a:pt x="2026" y="2086"/>
                  </a:lnTo>
                  <a:lnTo>
                    <a:pt x="1952" y="2136"/>
                  </a:lnTo>
                  <a:lnTo>
                    <a:pt x="1873" y="2195"/>
                  </a:lnTo>
                  <a:lnTo>
                    <a:pt x="1789" y="2258"/>
                  </a:lnTo>
                  <a:lnTo>
                    <a:pt x="1706" y="2322"/>
                  </a:lnTo>
                  <a:lnTo>
                    <a:pt x="1618" y="2398"/>
                  </a:lnTo>
                  <a:lnTo>
                    <a:pt x="1530" y="2473"/>
                  </a:lnTo>
                  <a:lnTo>
                    <a:pt x="1437" y="2558"/>
                  </a:lnTo>
                  <a:lnTo>
                    <a:pt x="1349" y="2646"/>
                  </a:lnTo>
                  <a:lnTo>
                    <a:pt x="1261" y="2739"/>
                  </a:lnTo>
                  <a:lnTo>
                    <a:pt x="1173" y="2840"/>
                  </a:lnTo>
                  <a:lnTo>
                    <a:pt x="1089" y="2945"/>
                  </a:lnTo>
                  <a:lnTo>
                    <a:pt x="1006" y="3055"/>
                  </a:lnTo>
                  <a:lnTo>
                    <a:pt x="964" y="3025"/>
                  </a:lnTo>
                  <a:lnTo>
                    <a:pt x="936" y="2992"/>
                  </a:lnTo>
                  <a:lnTo>
                    <a:pt x="918" y="2958"/>
                  </a:lnTo>
                  <a:lnTo>
                    <a:pt x="913" y="2933"/>
                  </a:lnTo>
                  <a:lnTo>
                    <a:pt x="913" y="2912"/>
                  </a:lnTo>
                  <a:lnTo>
                    <a:pt x="909" y="2895"/>
                  </a:lnTo>
                  <a:lnTo>
                    <a:pt x="899" y="2878"/>
                  </a:lnTo>
                  <a:lnTo>
                    <a:pt x="895" y="2857"/>
                  </a:lnTo>
                  <a:lnTo>
                    <a:pt x="927" y="2823"/>
                  </a:lnTo>
                  <a:lnTo>
                    <a:pt x="960" y="2773"/>
                  </a:lnTo>
                  <a:lnTo>
                    <a:pt x="992" y="2726"/>
                  </a:lnTo>
                  <a:lnTo>
                    <a:pt x="1024" y="2688"/>
                  </a:lnTo>
                  <a:lnTo>
                    <a:pt x="987" y="2701"/>
                  </a:lnTo>
                  <a:lnTo>
                    <a:pt x="950" y="2714"/>
                  </a:lnTo>
                  <a:lnTo>
                    <a:pt x="918" y="2718"/>
                  </a:lnTo>
                  <a:lnTo>
                    <a:pt x="890" y="2722"/>
                  </a:lnTo>
                  <a:lnTo>
                    <a:pt x="862" y="2722"/>
                  </a:lnTo>
                  <a:lnTo>
                    <a:pt x="844" y="2714"/>
                  </a:lnTo>
                  <a:lnTo>
                    <a:pt x="825" y="2709"/>
                  </a:lnTo>
                  <a:lnTo>
                    <a:pt x="811" y="2697"/>
                  </a:lnTo>
                  <a:lnTo>
                    <a:pt x="788" y="2663"/>
                  </a:lnTo>
                  <a:lnTo>
                    <a:pt x="765" y="2612"/>
                  </a:lnTo>
                  <a:lnTo>
                    <a:pt x="742" y="2562"/>
                  </a:lnTo>
                  <a:lnTo>
                    <a:pt x="723" y="2524"/>
                  </a:lnTo>
                  <a:lnTo>
                    <a:pt x="760" y="2486"/>
                  </a:lnTo>
                  <a:lnTo>
                    <a:pt x="811" y="2440"/>
                  </a:lnTo>
                  <a:lnTo>
                    <a:pt x="876" y="2381"/>
                  </a:lnTo>
                  <a:lnTo>
                    <a:pt x="950" y="2313"/>
                  </a:lnTo>
                  <a:lnTo>
                    <a:pt x="1029" y="2242"/>
                  </a:lnTo>
                  <a:lnTo>
                    <a:pt x="1117" y="2162"/>
                  </a:lnTo>
                  <a:lnTo>
                    <a:pt x="1215" y="2081"/>
                  </a:lnTo>
                  <a:lnTo>
                    <a:pt x="1312" y="1997"/>
                  </a:lnTo>
                  <a:lnTo>
                    <a:pt x="1409" y="1917"/>
                  </a:lnTo>
                  <a:lnTo>
                    <a:pt x="1507" y="1837"/>
                  </a:lnTo>
                  <a:lnTo>
                    <a:pt x="1604" y="1761"/>
                  </a:lnTo>
                  <a:lnTo>
                    <a:pt x="1692" y="1694"/>
                  </a:lnTo>
                  <a:lnTo>
                    <a:pt x="1780" y="1631"/>
                  </a:lnTo>
                  <a:lnTo>
                    <a:pt x="1859" y="1580"/>
                  </a:lnTo>
                  <a:lnTo>
                    <a:pt x="1929" y="1538"/>
                  </a:lnTo>
                  <a:lnTo>
                    <a:pt x="1984" y="1513"/>
                  </a:lnTo>
                  <a:lnTo>
                    <a:pt x="1929" y="1534"/>
                  </a:lnTo>
                  <a:lnTo>
                    <a:pt x="1854" y="1567"/>
                  </a:lnTo>
                  <a:lnTo>
                    <a:pt x="1766" y="1614"/>
                  </a:lnTo>
                  <a:lnTo>
                    <a:pt x="1664" y="1668"/>
                  </a:lnTo>
                  <a:lnTo>
                    <a:pt x="1558" y="1732"/>
                  </a:lnTo>
                  <a:lnTo>
                    <a:pt x="1442" y="1799"/>
                  </a:lnTo>
                  <a:lnTo>
                    <a:pt x="1326" y="1871"/>
                  </a:lnTo>
                  <a:lnTo>
                    <a:pt x="1210" y="1947"/>
                  </a:lnTo>
                  <a:lnTo>
                    <a:pt x="1094" y="2018"/>
                  </a:lnTo>
                  <a:lnTo>
                    <a:pt x="983" y="2090"/>
                  </a:lnTo>
                  <a:lnTo>
                    <a:pt x="885" y="2157"/>
                  </a:lnTo>
                  <a:lnTo>
                    <a:pt x="797" y="2221"/>
                  </a:lnTo>
                  <a:lnTo>
                    <a:pt x="718" y="2275"/>
                  </a:lnTo>
                  <a:lnTo>
                    <a:pt x="663" y="2317"/>
                  </a:lnTo>
                  <a:lnTo>
                    <a:pt x="626" y="2347"/>
                  </a:lnTo>
                  <a:lnTo>
                    <a:pt x="612" y="2364"/>
                  </a:lnTo>
                  <a:lnTo>
                    <a:pt x="584" y="2339"/>
                  </a:lnTo>
                  <a:lnTo>
                    <a:pt x="556" y="2309"/>
                  </a:lnTo>
                  <a:lnTo>
                    <a:pt x="528" y="2275"/>
                  </a:lnTo>
                  <a:lnTo>
                    <a:pt x="505" y="2242"/>
                  </a:lnTo>
                  <a:lnTo>
                    <a:pt x="482" y="2212"/>
                  </a:lnTo>
                  <a:lnTo>
                    <a:pt x="459" y="2183"/>
                  </a:lnTo>
                  <a:lnTo>
                    <a:pt x="440" y="2162"/>
                  </a:lnTo>
                  <a:lnTo>
                    <a:pt x="422" y="2145"/>
                  </a:lnTo>
                  <a:lnTo>
                    <a:pt x="450" y="2119"/>
                  </a:lnTo>
                  <a:lnTo>
                    <a:pt x="487" y="2086"/>
                  </a:lnTo>
                  <a:lnTo>
                    <a:pt x="538" y="2039"/>
                  </a:lnTo>
                  <a:lnTo>
                    <a:pt x="603" y="1985"/>
                  </a:lnTo>
                  <a:lnTo>
                    <a:pt x="672" y="1926"/>
                  </a:lnTo>
                  <a:lnTo>
                    <a:pt x="746" y="1862"/>
                  </a:lnTo>
                  <a:lnTo>
                    <a:pt x="825" y="1799"/>
                  </a:lnTo>
                  <a:lnTo>
                    <a:pt x="909" y="1727"/>
                  </a:lnTo>
                  <a:lnTo>
                    <a:pt x="987" y="1660"/>
                  </a:lnTo>
                  <a:lnTo>
                    <a:pt x="1071" y="1597"/>
                  </a:lnTo>
                  <a:lnTo>
                    <a:pt x="1145" y="1534"/>
                  </a:lnTo>
                  <a:lnTo>
                    <a:pt x="1215" y="1475"/>
                  </a:lnTo>
                  <a:lnTo>
                    <a:pt x="1275" y="1424"/>
                  </a:lnTo>
                  <a:lnTo>
                    <a:pt x="1326" y="1382"/>
                  </a:lnTo>
                  <a:lnTo>
                    <a:pt x="1368" y="1348"/>
                  </a:lnTo>
                  <a:lnTo>
                    <a:pt x="1391" y="1327"/>
                  </a:lnTo>
                  <a:lnTo>
                    <a:pt x="1363" y="1340"/>
                  </a:lnTo>
                  <a:lnTo>
                    <a:pt x="1317" y="1365"/>
                  </a:lnTo>
                  <a:lnTo>
                    <a:pt x="1252" y="1399"/>
                  </a:lnTo>
                  <a:lnTo>
                    <a:pt x="1182" y="1445"/>
                  </a:lnTo>
                  <a:lnTo>
                    <a:pt x="1094" y="1496"/>
                  </a:lnTo>
                  <a:lnTo>
                    <a:pt x="1006" y="1555"/>
                  </a:lnTo>
                  <a:lnTo>
                    <a:pt x="909" y="1614"/>
                  </a:lnTo>
                  <a:lnTo>
                    <a:pt x="811" y="1673"/>
                  </a:lnTo>
                  <a:lnTo>
                    <a:pt x="718" y="1736"/>
                  </a:lnTo>
                  <a:lnTo>
                    <a:pt x="626" y="1795"/>
                  </a:lnTo>
                  <a:lnTo>
                    <a:pt x="538" y="1850"/>
                  </a:lnTo>
                  <a:lnTo>
                    <a:pt x="459" y="1900"/>
                  </a:lnTo>
                  <a:lnTo>
                    <a:pt x="394" y="1942"/>
                  </a:lnTo>
                  <a:lnTo>
                    <a:pt x="338" y="1980"/>
                  </a:lnTo>
                  <a:lnTo>
                    <a:pt x="306" y="2001"/>
                  </a:lnTo>
                  <a:lnTo>
                    <a:pt x="287" y="2014"/>
                  </a:lnTo>
                  <a:lnTo>
                    <a:pt x="246" y="1976"/>
                  </a:lnTo>
                  <a:lnTo>
                    <a:pt x="199" y="1930"/>
                  </a:lnTo>
                  <a:lnTo>
                    <a:pt x="153" y="1875"/>
                  </a:lnTo>
                  <a:lnTo>
                    <a:pt x="106" y="1820"/>
                  </a:lnTo>
                  <a:lnTo>
                    <a:pt x="65" y="1765"/>
                  </a:lnTo>
                  <a:lnTo>
                    <a:pt x="32" y="1719"/>
                  </a:lnTo>
                  <a:lnTo>
                    <a:pt x="9" y="1685"/>
                  </a:lnTo>
                  <a:lnTo>
                    <a:pt x="0" y="1664"/>
                  </a:lnTo>
                  <a:lnTo>
                    <a:pt x="18" y="1652"/>
                  </a:lnTo>
                  <a:lnTo>
                    <a:pt x="55" y="1626"/>
                  </a:lnTo>
                  <a:lnTo>
                    <a:pt x="102" y="1593"/>
                  </a:lnTo>
                  <a:lnTo>
                    <a:pt x="162" y="1550"/>
                  </a:lnTo>
                  <a:lnTo>
                    <a:pt x="232" y="1500"/>
                  </a:lnTo>
                  <a:lnTo>
                    <a:pt x="306" y="1445"/>
                  </a:lnTo>
                  <a:lnTo>
                    <a:pt x="385" y="1390"/>
                  </a:lnTo>
                  <a:lnTo>
                    <a:pt x="463" y="1327"/>
                  </a:lnTo>
                  <a:lnTo>
                    <a:pt x="542" y="1268"/>
                  </a:lnTo>
                  <a:lnTo>
                    <a:pt x="621" y="1213"/>
                  </a:lnTo>
                  <a:lnTo>
                    <a:pt x="695" y="1159"/>
                  </a:lnTo>
                  <a:lnTo>
                    <a:pt x="760" y="1108"/>
                  </a:lnTo>
                  <a:lnTo>
                    <a:pt x="820" y="1066"/>
                  </a:lnTo>
                  <a:lnTo>
                    <a:pt x="862" y="1032"/>
                  </a:lnTo>
                  <a:lnTo>
                    <a:pt x="895" y="1007"/>
                  </a:lnTo>
                  <a:lnTo>
                    <a:pt x="913" y="994"/>
                  </a:lnTo>
                  <a:lnTo>
                    <a:pt x="2712" y="219"/>
                  </a:lnTo>
                  <a:lnTo>
                    <a:pt x="2782" y="193"/>
                  </a:lnTo>
                  <a:lnTo>
                    <a:pt x="2860" y="164"/>
                  </a:lnTo>
                  <a:lnTo>
                    <a:pt x="2944" y="130"/>
                  </a:lnTo>
                  <a:lnTo>
                    <a:pt x="3023" y="97"/>
                  </a:lnTo>
                  <a:lnTo>
                    <a:pt x="3097" y="67"/>
                  </a:lnTo>
                  <a:lnTo>
                    <a:pt x="3162" y="38"/>
                  </a:lnTo>
                  <a:lnTo>
                    <a:pt x="3213" y="16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81000" y="1981200"/>
            <a:ext cx="9144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>
                <a:cs typeface="Times New Roman" charset="0"/>
              </a:rPr>
              <a:t> 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1120914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j-lt"/>
                <a:ea typeface="+mn-ea"/>
              </a:rPr>
              <a:t>	1. Real need is not addressed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2035314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j-lt"/>
                <a:ea typeface="+mn-ea"/>
              </a:rPr>
              <a:t>	2. False basis for ethics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2873514"/>
            <a:ext cx="79041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	</a:t>
            </a:r>
            <a:r>
              <a:rPr lang="en-US" sz="4000" dirty="0">
                <a:latin typeface="+mj-lt"/>
                <a:ea typeface="+mn-ea"/>
              </a:rPr>
              <a:t>3. The heart is wrongly trained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0" y="4549914"/>
            <a:ext cx="838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n-lt"/>
                <a:ea typeface="+mn-ea"/>
              </a:rPr>
              <a:t>	</a:t>
            </a:r>
            <a:r>
              <a:rPr lang="en-US" sz="4000" dirty="0">
                <a:latin typeface="+mj-lt"/>
                <a:ea typeface="+mn-ea"/>
              </a:rPr>
              <a:t>5. Shows our idols of heart  			   control		pride 	ease 		   convenience</a:t>
            </a:r>
            <a:r>
              <a:rPr lang="en-US" sz="4000" dirty="0">
                <a:latin typeface="+mj-lt"/>
              </a:rPr>
              <a:t>	</a:t>
            </a:r>
            <a:r>
              <a:rPr lang="en-US" sz="4000" dirty="0">
                <a:latin typeface="+mj-lt"/>
                <a:ea typeface="+mn-ea"/>
              </a:rPr>
              <a:t>fear of man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" y="3711714"/>
            <a:ext cx="8845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latin typeface="+mj-lt"/>
                <a:ea typeface="+mn-ea"/>
              </a:rPr>
              <a:t>	4. The gospel will not be central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28600" y="282714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+mj-lt"/>
              </a:rPr>
              <a:t>Behaviorism Evaluated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0" grpId="0"/>
      <p:bldP spid="33801" grpId="0"/>
      <p:bldP spid="338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1219200" y="0"/>
            <a:ext cx="8915400" cy="768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800" b="1" u="sng" dirty="0">
                <a:latin typeface="+mn-lt"/>
              </a:rPr>
              <a:t>Ungodly Attitudes</a:t>
            </a:r>
            <a:r>
              <a:rPr lang="en-US" sz="2800" b="1" dirty="0">
                <a:latin typeface="+mn-lt"/>
              </a:rPr>
              <a:t>    	</a:t>
            </a:r>
            <a:r>
              <a:rPr lang="en-US" sz="2800" b="1" u="sng" dirty="0">
                <a:latin typeface="+mn-lt"/>
              </a:rPr>
              <a:t>Godly Attitudes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+mn-lt"/>
              </a:rPr>
              <a:t> </a:t>
            </a:r>
            <a:r>
              <a:rPr lang="en-US" sz="2600" dirty="0">
                <a:latin typeface="+mn-lt"/>
              </a:rPr>
              <a:t>vengeance	         		entrusting to God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>
                <a:latin typeface="+mn-lt"/>
              </a:rPr>
              <a:t> fear of man			fear of God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>
                <a:latin typeface="+mn-lt"/>
              </a:rPr>
              <a:t> pride				humility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>
                <a:latin typeface="+mn-lt"/>
              </a:rPr>
              <a:t> love of self			love for others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>
                <a:latin typeface="+mn-lt"/>
              </a:rPr>
              <a:t> self-preservation		laying down life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>
                <a:latin typeface="+mn-lt"/>
              </a:rPr>
              <a:t> fear				perfect love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>
                <a:latin typeface="+mn-lt"/>
              </a:rPr>
              <a:t> covetousness		generosity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>
                <a:latin typeface="+mn-lt"/>
              </a:rPr>
              <a:t> envy				good of others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>
                <a:latin typeface="+mn-lt"/>
              </a:rPr>
              <a:t> hatred			love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>
                <a:latin typeface="+mn-lt"/>
              </a:rPr>
              <a:t> anger				peace-making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>
                <a:latin typeface="+mn-lt"/>
              </a:rPr>
              <a:t> bitterness			forgiveness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>
                <a:latin typeface="+mn-lt"/>
              </a:rPr>
              <a:t> approval	 		God’</a:t>
            </a:r>
            <a:r>
              <a:rPr lang="en-US" altLang="ja-JP" sz="2600" dirty="0">
                <a:latin typeface="+mn-lt"/>
              </a:rPr>
              <a:t>s approval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>
                <a:latin typeface="+mn-lt"/>
              </a:rPr>
              <a:t> anxiety &amp; fear		peace &amp; contentment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>
                <a:latin typeface="+mn-lt"/>
              </a:rPr>
              <a:t> rebellion			submission</a:t>
            </a:r>
          </a:p>
          <a:p>
            <a:pPr eaLnBrk="1" hangingPunct="1"/>
            <a:endParaRPr lang="en-US" sz="2800" dirty="0">
              <a:latin typeface="Helvetica" charset="0"/>
            </a:endParaRPr>
          </a:p>
          <a:p>
            <a:pPr eaLnBrk="1" hangingPunct="1"/>
            <a:endParaRPr lang="en-US" sz="3200" dirty="0">
              <a:latin typeface="Helvetica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30505</TotalTime>
  <Words>3039</Words>
  <Application>Microsoft Macintosh PowerPoint</Application>
  <PresentationFormat>On-screen Show (4:3)</PresentationFormat>
  <Paragraphs>495</Paragraphs>
  <Slides>54</Slides>
  <Notes>46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Comic Sans MS</vt:lpstr>
      <vt:lpstr>Helvetica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Childhood - radical change</vt:lpstr>
      <vt:lpstr>PowerPoint Presentation</vt:lpstr>
      <vt:lpstr>Misunderstanding About Authority</vt:lpstr>
      <vt:lpstr>Authority In a Biblical Vision</vt:lpstr>
      <vt:lpstr>Definitions</vt:lpstr>
      <vt:lpstr>Definitions</vt:lpstr>
      <vt:lpstr>PowerPoint Presentation</vt:lpstr>
      <vt:lpstr>PowerPoint Presentation</vt:lpstr>
      <vt:lpstr>THE “HOW” OF SPANKING</vt:lpstr>
      <vt:lpstr>THE “HOW” OF SPANKING</vt:lpstr>
      <vt:lpstr>PowerPoint Presentation</vt:lpstr>
      <vt:lpstr>PowerPoint Presentation</vt:lpstr>
      <vt:lpstr>PowerPoint Presentation</vt:lpstr>
      <vt:lpstr>Heart Directs Behavior</vt:lpstr>
      <vt:lpstr>Heart Directs Behavior</vt:lpstr>
      <vt:lpstr>Heart Directs Behavior</vt:lpstr>
      <vt:lpstr>Heart Directs Behavior</vt:lpstr>
      <vt:lpstr>Heart Directs Behavior</vt:lpstr>
      <vt:lpstr>Heart Directs Behavior</vt:lpstr>
      <vt:lpstr>Heart Directs Behavior</vt:lpstr>
      <vt:lpstr>Heart Directs Behavior</vt:lpstr>
      <vt:lpstr>Heart Directs Behavior</vt:lpstr>
      <vt:lpstr>Heart Directs Behavior</vt:lpstr>
      <vt:lpstr>PowerPoint Presentation</vt:lpstr>
      <vt:lpstr>PowerPoint Presentation</vt:lpstr>
      <vt:lpstr>TEENS:  AN OVERVIEW</vt:lpstr>
      <vt:lpstr>Teens: Common Pitfalls for Parents</vt:lpstr>
      <vt:lpstr>PowerPoint Presentation</vt:lpstr>
      <vt:lpstr>Questions to ask of any passage</vt:lpstr>
      <vt:lpstr>Foundations from Proverbs 1</vt:lpstr>
      <vt:lpstr>Communication</vt:lpstr>
      <vt:lpstr>PowerPoint Presentation</vt:lpstr>
      <vt:lpstr>PowerPoint Presentation</vt:lpstr>
      <vt:lpstr>PowerPoint Presentation</vt:lpstr>
      <vt:lpstr>Children are worshipers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Shepherd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Tedd Tripp</dc:creator>
  <cp:lastModifiedBy>Tedd Tripp</cp:lastModifiedBy>
  <cp:revision>184</cp:revision>
  <cp:lastPrinted>2016-04-19T01:35:44Z</cp:lastPrinted>
  <dcterms:created xsi:type="dcterms:W3CDTF">2003-04-01T05:13:55Z</dcterms:created>
  <dcterms:modified xsi:type="dcterms:W3CDTF">2024-08-26T00:53:44Z</dcterms:modified>
</cp:coreProperties>
</file>